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handoutMasterIdLst>
    <p:handoutMasterId r:id="rId68"/>
  </p:handoutMasterIdLst>
  <p:sldIdLst>
    <p:sldId id="263" r:id="rId2"/>
    <p:sldId id="335" r:id="rId3"/>
    <p:sldId id="415" r:id="rId4"/>
    <p:sldId id="405" r:id="rId5"/>
    <p:sldId id="399" r:id="rId6"/>
    <p:sldId id="377" r:id="rId7"/>
    <p:sldId id="401" r:id="rId8"/>
    <p:sldId id="448" r:id="rId9"/>
    <p:sldId id="449" r:id="rId10"/>
    <p:sldId id="450" r:id="rId11"/>
    <p:sldId id="452" r:id="rId12"/>
    <p:sldId id="454" r:id="rId13"/>
    <p:sldId id="455" r:id="rId14"/>
    <p:sldId id="555" r:id="rId15"/>
    <p:sldId id="549" r:id="rId16"/>
    <p:sldId id="550" r:id="rId17"/>
    <p:sldId id="551" r:id="rId18"/>
    <p:sldId id="565" r:id="rId19"/>
    <p:sldId id="566" r:id="rId20"/>
    <p:sldId id="567" r:id="rId21"/>
    <p:sldId id="572" r:id="rId22"/>
    <p:sldId id="573" r:id="rId23"/>
    <p:sldId id="462" r:id="rId24"/>
    <p:sldId id="516" r:id="rId25"/>
    <p:sldId id="517" r:id="rId26"/>
    <p:sldId id="518" r:id="rId27"/>
    <p:sldId id="519" r:id="rId28"/>
    <p:sldId id="520" r:id="rId29"/>
    <p:sldId id="521" r:id="rId30"/>
    <p:sldId id="560" r:id="rId31"/>
    <p:sldId id="559" r:id="rId32"/>
    <p:sldId id="561" r:id="rId33"/>
    <p:sldId id="562" r:id="rId34"/>
    <p:sldId id="466" r:id="rId35"/>
    <p:sldId id="563" r:id="rId36"/>
    <p:sldId id="469" r:id="rId37"/>
    <p:sldId id="471" r:id="rId38"/>
    <p:sldId id="472" r:id="rId39"/>
    <p:sldId id="474" r:id="rId40"/>
    <p:sldId id="506" r:id="rId41"/>
    <p:sldId id="564" r:id="rId42"/>
    <p:sldId id="467" r:id="rId43"/>
    <p:sldId id="468" r:id="rId44"/>
    <p:sldId id="434" r:id="rId45"/>
    <p:sldId id="420" r:id="rId46"/>
    <p:sldId id="430" r:id="rId47"/>
    <p:sldId id="507" r:id="rId48"/>
    <p:sldId id="481" r:id="rId49"/>
    <p:sldId id="568" r:id="rId50"/>
    <p:sldId id="569" r:id="rId51"/>
    <p:sldId id="570" r:id="rId52"/>
    <p:sldId id="571" r:id="rId53"/>
    <p:sldId id="545" r:id="rId54"/>
    <p:sldId id="526" r:id="rId55"/>
    <p:sldId id="485" r:id="rId56"/>
    <p:sldId id="542" r:id="rId57"/>
    <p:sldId id="498" r:id="rId58"/>
    <p:sldId id="530" r:id="rId59"/>
    <p:sldId id="528" r:id="rId60"/>
    <p:sldId id="488" r:id="rId61"/>
    <p:sldId id="492" r:id="rId62"/>
    <p:sldId id="502" r:id="rId63"/>
    <p:sldId id="398" r:id="rId64"/>
    <p:sldId id="445" r:id="rId65"/>
    <p:sldId id="446" r:id="rId66"/>
  </p:sldIdLst>
  <p:sldSz cx="9144000" cy="6858000" type="screen4x3"/>
  <p:notesSz cx="6950075" cy="9236075"/>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32C1D1"/>
    <a:srgbClr val="6CA10D"/>
    <a:srgbClr val="D1811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2" autoAdjust="0"/>
    <p:restoredTop sz="94660"/>
  </p:normalViewPr>
  <p:slideViewPr>
    <p:cSldViewPr>
      <p:cViewPr varScale="1">
        <p:scale>
          <a:sx n="74" d="100"/>
          <a:sy n="74" d="100"/>
        </p:scale>
        <p:origin x="-1320" y="-9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1124"/>
    </p:cViewPr>
  </p:sorterViewPr>
  <p:notesViewPr>
    <p:cSldViewPr>
      <p:cViewPr varScale="1">
        <p:scale>
          <a:sx n="88" d="100"/>
          <a:sy n="88" d="100"/>
        </p:scale>
        <p:origin x="-3858" y="-12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8ACCE569-1871-486B-BEDD-703ED35AB94F}" type="datetimeFigureOut">
              <a:rPr lang="en-CA" smtClean="0"/>
              <a:t>2016-10-26</a:t>
            </a:fld>
            <a:endParaRPr lang="en-CA"/>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996C0011-F510-4414-8D2B-3D7576FA4809}" type="slidenum">
              <a:rPr lang="en-CA" smtClean="0"/>
              <a:t>‹#›</a:t>
            </a:fld>
            <a:endParaRPr lang="en-CA"/>
          </a:p>
        </p:txBody>
      </p:sp>
    </p:spTree>
    <p:extLst>
      <p:ext uri="{BB962C8B-B14F-4D97-AF65-F5344CB8AC3E}">
        <p14:creationId xmlns:p14="http://schemas.microsoft.com/office/powerpoint/2010/main" val="223635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defRPr sz="1200"/>
            </a:lvl1pPr>
          </a:lstStyle>
          <a:p>
            <a:endParaRPr lang="en-CA"/>
          </a:p>
        </p:txBody>
      </p:sp>
      <p:sp>
        <p:nvSpPr>
          <p:cNvPr id="9219" name="Rectangle 3"/>
          <p:cNvSpPr>
            <a:spLocks noGrp="1" noChangeArrowheads="1"/>
          </p:cNvSpPr>
          <p:nvPr>
            <p:ph type="dt" idx="1"/>
          </p:nvPr>
        </p:nvSpPr>
        <p:spPr bwMode="auto">
          <a:xfrm>
            <a:off x="3936768"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a:defRPr sz="1200"/>
            </a:lvl1pPr>
          </a:lstStyle>
          <a:p>
            <a:endParaRPr lang="en-CA"/>
          </a:p>
        </p:txBody>
      </p:sp>
      <p:sp>
        <p:nvSpPr>
          <p:cNvPr id="9220"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95008" y="4387136"/>
            <a:ext cx="556006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9222" name="Rectangle 6"/>
          <p:cNvSpPr>
            <a:spLocks noGrp="1" noChangeArrowheads="1"/>
          </p:cNvSpPr>
          <p:nvPr>
            <p:ph type="ftr" sz="quarter" idx="4"/>
          </p:nvPr>
        </p:nvSpPr>
        <p:spPr bwMode="auto">
          <a:xfrm>
            <a:off x="0"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defRPr sz="1200"/>
            </a:lvl1pPr>
          </a:lstStyle>
          <a:p>
            <a:endParaRPr lang="en-CA"/>
          </a:p>
        </p:txBody>
      </p:sp>
      <p:sp>
        <p:nvSpPr>
          <p:cNvPr id="9223" name="Rectangle 7"/>
          <p:cNvSpPr>
            <a:spLocks noGrp="1" noChangeArrowheads="1"/>
          </p:cNvSpPr>
          <p:nvPr>
            <p:ph type="sldNum" sz="quarter" idx="5"/>
          </p:nvPr>
        </p:nvSpPr>
        <p:spPr bwMode="auto">
          <a:xfrm>
            <a:off x="3936768"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a:defRPr sz="1200"/>
            </a:lvl1pPr>
          </a:lstStyle>
          <a:p>
            <a:fld id="{0BC61207-27AA-4F95-9968-70AE4E159803}" type="slidenum">
              <a:rPr lang="en-CA"/>
              <a:pPr/>
              <a:t>‹#›</a:t>
            </a:fld>
            <a:endParaRPr lang="en-CA"/>
          </a:p>
        </p:txBody>
      </p:sp>
    </p:spTree>
    <p:extLst>
      <p:ext uri="{BB962C8B-B14F-4D97-AF65-F5344CB8AC3E}">
        <p14:creationId xmlns:p14="http://schemas.microsoft.com/office/powerpoint/2010/main" val="20871119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1</a:t>
            </a:fld>
            <a:endParaRPr lang="en-CA"/>
          </a:p>
        </p:txBody>
      </p:sp>
    </p:spTree>
    <p:extLst>
      <p:ext uri="{BB962C8B-B14F-4D97-AF65-F5344CB8AC3E}">
        <p14:creationId xmlns:p14="http://schemas.microsoft.com/office/powerpoint/2010/main" val="280341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10</a:t>
            </a:fld>
            <a:endParaRPr lang="en-CA"/>
          </a:p>
        </p:txBody>
      </p:sp>
    </p:spTree>
    <p:extLst>
      <p:ext uri="{BB962C8B-B14F-4D97-AF65-F5344CB8AC3E}">
        <p14:creationId xmlns:p14="http://schemas.microsoft.com/office/powerpoint/2010/main" val="226013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11</a:t>
            </a:fld>
            <a:endParaRPr lang="en-CA"/>
          </a:p>
        </p:txBody>
      </p:sp>
    </p:spTree>
    <p:extLst>
      <p:ext uri="{BB962C8B-B14F-4D97-AF65-F5344CB8AC3E}">
        <p14:creationId xmlns:p14="http://schemas.microsoft.com/office/powerpoint/2010/main" val="1907192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12</a:t>
            </a:fld>
            <a:endParaRPr lang="en-CA"/>
          </a:p>
        </p:txBody>
      </p:sp>
    </p:spTree>
    <p:extLst>
      <p:ext uri="{BB962C8B-B14F-4D97-AF65-F5344CB8AC3E}">
        <p14:creationId xmlns:p14="http://schemas.microsoft.com/office/powerpoint/2010/main" val="164864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13</a:t>
            </a:fld>
            <a:endParaRPr lang="en-CA"/>
          </a:p>
        </p:txBody>
      </p:sp>
    </p:spTree>
    <p:extLst>
      <p:ext uri="{BB962C8B-B14F-4D97-AF65-F5344CB8AC3E}">
        <p14:creationId xmlns:p14="http://schemas.microsoft.com/office/powerpoint/2010/main" val="164864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15</a:t>
            </a:fld>
            <a:endParaRPr lang="en-CA"/>
          </a:p>
        </p:txBody>
      </p:sp>
    </p:spTree>
    <p:extLst>
      <p:ext uri="{BB962C8B-B14F-4D97-AF65-F5344CB8AC3E}">
        <p14:creationId xmlns:p14="http://schemas.microsoft.com/office/powerpoint/2010/main" val="1595373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16</a:t>
            </a:fld>
            <a:endParaRPr lang="en-CA"/>
          </a:p>
        </p:txBody>
      </p:sp>
    </p:spTree>
    <p:extLst>
      <p:ext uri="{BB962C8B-B14F-4D97-AF65-F5344CB8AC3E}">
        <p14:creationId xmlns:p14="http://schemas.microsoft.com/office/powerpoint/2010/main" val="414752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17</a:t>
            </a:fld>
            <a:endParaRPr lang="en-CA"/>
          </a:p>
        </p:txBody>
      </p:sp>
    </p:spTree>
    <p:extLst>
      <p:ext uri="{BB962C8B-B14F-4D97-AF65-F5344CB8AC3E}">
        <p14:creationId xmlns:p14="http://schemas.microsoft.com/office/powerpoint/2010/main" val="542890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18</a:t>
            </a:fld>
            <a:endParaRPr lang="en-CA"/>
          </a:p>
        </p:txBody>
      </p:sp>
    </p:spTree>
    <p:extLst>
      <p:ext uri="{BB962C8B-B14F-4D97-AF65-F5344CB8AC3E}">
        <p14:creationId xmlns:p14="http://schemas.microsoft.com/office/powerpoint/2010/main" val="712286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19</a:t>
            </a:fld>
            <a:endParaRPr lang="en-CA"/>
          </a:p>
        </p:txBody>
      </p:sp>
    </p:spTree>
    <p:extLst>
      <p:ext uri="{BB962C8B-B14F-4D97-AF65-F5344CB8AC3E}">
        <p14:creationId xmlns:p14="http://schemas.microsoft.com/office/powerpoint/2010/main" val="848389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20</a:t>
            </a:fld>
            <a:endParaRPr lang="en-CA"/>
          </a:p>
        </p:txBody>
      </p:sp>
    </p:spTree>
    <p:extLst>
      <p:ext uri="{BB962C8B-B14F-4D97-AF65-F5344CB8AC3E}">
        <p14:creationId xmlns:p14="http://schemas.microsoft.com/office/powerpoint/2010/main" val="91412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2</a:t>
            </a:fld>
            <a:endParaRPr lang="en-CA"/>
          </a:p>
        </p:txBody>
      </p:sp>
    </p:spTree>
    <p:extLst>
      <p:ext uri="{BB962C8B-B14F-4D97-AF65-F5344CB8AC3E}">
        <p14:creationId xmlns:p14="http://schemas.microsoft.com/office/powerpoint/2010/main" val="3343292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p:spPr>
        <p:txBody>
          <a:bodyPr/>
          <a:lstStyle/>
          <a:p>
            <a:pPr eaLnBrk="1" hangingPunct="1"/>
            <a:endParaRPr lang="en-US" smtClean="0"/>
          </a:p>
        </p:txBody>
      </p:sp>
      <p:sp>
        <p:nvSpPr>
          <p:cNvPr id="22531" name="Slide Number Placeholder 3"/>
          <p:cNvSpPr>
            <a:spLocks noGrp="1"/>
          </p:cNvSpPr>
          <p:nvPr>
            <p:ph type="sldNum" sz="quarter" idx="5"/>
          </p:nvPr>
        </p:nvSpPr>
        <p:spPr>
          <a:noFill/>
          <a:ln>
            <a:miter lim="800000"/>
            <a:headEnd/>
            <a:tailEnd/>
          </a:ln>
        </p:spPr>
        <p:txBody>
          <a:bodyPr/>
          <a:lstStyle/>
          <a:p>
            <a:fld id="{1D09619F-5984-4F6E-8579-55B4F5E58433}" type="slidenum">
              <a:rPr lang="en-CA" smtClean="0"/>
              <a:pPr/>
              <a:t>23</a:t>
            </a:fld>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24</a:t>
            </a:fld>
            <a:endParaRPr lang="en-CA"/>
          </a:p>
        </p:txBody>
      </p:sp>
    </p:spTree>
    <p:extLst>
      <p:ext uri="{BB962C8B-B14F-4D97-AF65-F5344CB8AC3E}">
        <p14:creationId xmlns:p14="http://schemas.microsoft.com/office/powerpoint/2010/main" val="1953212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25</a:t>
            </a:fld>
            <a:endParaRPr lang="en-CA"/>
          </a:p>
        </p:txBody>
      </p:sp>
    </p:spTree>
    <p:extLst>
      <p:ext uri="{BB962C8B-B14F-4D97-AF65-F5344CB8AC3E}">
        <p14:creationId xmlns:p14="http://schemas.microsoft.com/office/powerpoint/2010/main" val="2747036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26</a:t>
            </a:fld>
            <a:endParaRPr lang="en-CA"/>
          </a:p>
        </p:txBody>
      </p:sp>
    </p:spTree>
    <p:extLst>
      <p:ext uri="{BB962C8B-B14F-4D97-AF65-F5344CB8AC3E}">
        <p14:creationId xmlns:p14="http://schemas.microsoft.com/office/powerpoint/2010/main" val="1220779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27</a:t>
            </a:fld>
            <a:endParaRPr lang="en-CA"/>
          </a:p>
        </p:txBody>
      </p:sp>
    </p:spTree>
    <p:extLst>
      <p:ext uri="{BB962C8B-B14F-4D97-AF65-F5344CB8AC3E}">
        <p14:creationId xmlns:p14="http://schemas.microsoft.com/office/powerpoint/2010/main" val="1738990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28</a:t>
            </a:fld>
            <a:endParaRPr lang="en-CA"/>
          </a:p>
        </p:txBody>
      </p:sp>
    </p:spTree>
    <p:extLst>
      <p:ext uri="{BB962C8B-B14F-4D97-AF65-F5344CB8AC3E}">
        <p14:creationId xmlns:p14="http://schemas.microsoft.com/office/powerpoint/2010/main" val="2310289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29</a:t>
            </a:fld>
            <a:endParaRPr lang="en-CA"/>
          </a:p>
        </p:txBody>
      </p:sp>
    </p:spTree>
    <p:extLst>
      <p:ext uri="{BB962C8B-B14F-4D97-AF65-F5344CB8AC3E}">
        <p14:creationId xmlns:p14="http://schemas.microsoft.com/office/powerpoint/2010/main" val="1974306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30</a:t>
            </a:fld>
            <a:endParaRPr lang="en-CA"/>
          </a:p>
        </p:txBody>
      </p:sp>
    </p:spTree>
    <p:extLst>
      <p:ext uri="{BB962C8B-B14F-4D97-AF65-F5344CB8AC3E}">
        <p14:creationId xmlns:p14="http://schemas.microsoft.com/office/powerpoint/2010/main" val="2310289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31</a:t>
            </a:fld>
            <a:endParaRPr lang="en-CA"/>
          </a:p>
        </p:txBody>
      </p:sp>
    </p:spTree>
    <p:extLst>
      <p:ext uri="{BB962C8B-B14F-4D97-AF65-F5344CB8AC3E}">
        <p14:creationId xmlns:p14="http://schemas.microsoft.com/office/powerpoint/2010/main" val="1974306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32</a:t>
            </a:fld>
            <a:endParaRPr lang="en-CA"/>
          </a:p>
        </p:txBody>
      </p:sp>
    </p:spTree>
    <p:extLst>
      <p:ext uri="{BB962C8B-B14F-4D97-AF65-F5344CB8AC3E}">
        <p14:creationId xmlns:p14="http://schemas.microsoft.com/office/powerpoint/2010/main" val="231028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3</a:t>
            </a:fld>
            <a:endParaRPr lang="en-CA"/>
          </a:p>
        </p:txBody>
      </p:sp>
    </p:spTree>
    <p:extLst>
      <p:ext uri="{BB962C8B-B14F-4D97-AF65-F5344CB8AC3E}">
        <p14:creationId xmlns:p14="http://schemas.microsoft.com/office/powerpoint/2010/main" val="1991429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33</a:t>
            </a:fld>
            <a:endParaRPr lang="en-CA"/>
          </a:p>
        </p:txBody>
      </p:sp>
    </p:spTree>
    <p:extLst>
      <p:ext uri="{BB962C8B-B14F-4D97-AF65-F5344CB8AC3E}">
        <p14:creationId xmlns:p14="http://schemas.microsoft.com/office/powerpoint/2010/main" val="2310289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p:spPr>
        <p:txBody>
          <a:bodyPr/>
          <a:lstStyle/>
          <a:p>
            <a:pPr eaLnBrk="1" hangingPunct="1"/>
            <a:endParaRPr lang="en-US" smtClean="0"/>
          </a:p>
        </p:txBody>
      </p:sp>
      <p:sp>
        <p:nvSpPr>
          <p:cNvPr id="22531" name="Slide Number Placeholder 3"/>
          <p:cNvSpPr>
            <a:spLocks noGrp="1"/>
          </p:cNvSpPr>
          <p:nvPr>
            <p:ph type="sldNum" sz="quarter" idx="5"/>
          </p:nvPr>
        </p:nvSpPr>
        <p:spPr>
          <a:noFill/>
          <a:ln>
            <a:miter lim="800000"/>
            <a:headEnd/>
            <a:tailEnd/>
          </a:ln>
        </p:spPr>
        <p:txBody>
          <a:bodyPr/>
          <a:lstStyle/>
          <a:p>
            <a:fld id="{1D09619F-5984-4F6E-8579-55B4F5E58433}" type="slidenum">
              <a:rPr lang="en-CA" smtClean="0"/>
              <a:pPr/>
              <a:t>34</a:t>
            </a:fld>
            <a:endParaRPr lang="en-CA"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F07B8F03-BC93-4120-96CA-A36DF640BE24}" type="slidenum">
              <a:rPr lang="en-CA" smtClean="0">
                <a:solidFill>
                  <a:prstClr val="black"/>
                </a:solidFill>
              </a:rPr>
              <a:pPr/>
              <a:t>35</a:t>
            </a:fld>
            <a:endParaRPr lang="en-CA"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p:spPr>
        <p:txBody>
          <a:bodyPr/>
          <a:lstStyle/>
          <a:p>
            <a:pPr eaLnBrk="1" hangingPunct="1"/>
            <a:endParaRPr lang="en-US" smtClean="0"/>
          </a:p>
        </p:txBody>
      </p:sp>
      <p:sp>
        <p:nvSpPr>
          <p:cNvPr id="22531" name="Slide Number Placeholder 3"/>
          <p:cNvSpPr>
            <a:spLocks noGrp="1"/>
          </p:cNvSpPr>
          <p:nvPr>
            <p:ph type="sldNum" sz="quarter" idx="5"/>
          </p:nvPr>
        </p:nvSpPr>
        <p:spPr>
          <a:noFill/>
          <a:ln>
            <a:miter lim="800000"/>
            <a:headEnd/>
            <a:tailEnd/>
          </a:ln>
        </p:spPr>
        <p:txBody>
          <a:bodyPr/>
          <a:lstStyle/>
          <a:p>
            <a:fld id="{1D09619F-5984-4F6E-8579-55B4F5E58433}" type="slidenum">
              <a:rPr lang="en-CA" smtClean="0"/>
              <a:pPr/>
              <a:t>36</a:t>
            </a:fld>
            <a:endParaRPr lang="en-CA"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37</a:t>
            </a:fld>
            <a:endParaRPr lang="en-CA"/>
          </a:p>
        </p:txBody>
      </p:sp>
    </p:spTree>
    <p:extLst>
      <p:ext uri="{BB962C8B-B14F-4D97-AF65-F5344CB8AC3E}">
        <p14:creationId xmlns:p14="http://schemas.microsoft.com/office/powerpoint/2010/main" val="1523891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38</a:t>
            </a:fld>
            <a:endParaRPr lang="en-CA"/>
          </a:p>
        </p:txBody>
      </p:sp>
    </p:spTree>
    <p:extLst>
      <p:ext uri="{BB962C8B-B14F-4D97-AF65-F5344CB8AC3E}">
        <p14:creationId xmlns:p14="http://schemas.microsoft.com/office/powerpoint/2010/main" val="1523891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39</a:t>
            </a:fld>
            <a:endParaRPr lang="en-CA"/>
          </a:p>
        </p:txBody>
      </p:sp>
    </p:spTree>
    <p:extLst>
      <p:ext uri="{BB962C8B-B14F-4D97-AF65-F5344CB8AC3E}">
        <p14:creationId xmlns:p14="http://schemas.microsoft.com/office/powerpoint/2010/main" val="1523891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40</a:t>
            </a:fld>
            <a:endParaRPr lang="en-CA"/>
          </a:p>
        </p:txBody>
      </p:sp>
    </p:spTree>
    <p:extLst>
      <p:ext uri="{BB962C8B-B14F-4D97-AF65-F5344CB8AC3E}">
        <p14:creationId xmlns:p14="http://schemas.microsoft.com/office/powerpoint/2010/main" val="1523891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41</a:t>
            </a:fld>
            <a:endParaRPr lang="en-CA"/>
          </a:p>
        </p:txBody>
      </p:sp>
    </p:spTree>
    <p:extLst>
      <p:ext uri="{BB962C8B-B14F-4D97-AF65-F5344CB8AC3E}">
        <p14:creationId xmlns:p14="http://schemas.microsoft.com/office/powerpoint/2010/main" val="1523891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p:spPr>
        <p:txBody>
          <a:bodyPr/>
          <a:lstStyle/>
          <a:p>
            <a:pPr eaLnBrk="1" hangingPunct="1"/>
            <a:endParaRPr lang="en-US" smtClean="0"/>
          </a:p>
        </p:txBody>
      </p:sp>
      <p:sp>
        <p:nvSpPr>
          <p:cNvPr id="22531" name="Slide Number Placeholder 3"/>
          <p:cNvSpPr>
            <a:spLocks noGrp="1"/>
          </p:cNvSpPr>
          <p:nvPr>
            <p:ph type="sldNum" sz="quarter" idx="5"/>
          </p:nvPr>
        </p:nvSpPr>
        <p:spPr>
          <a:noFill/>
          <a:ln>
            <a:miter lim="800000"/>
            <a:headEnd/>
            <a:tailEnd/>
          </a:ln>
        </p:spPr>
        <p:txBody>
          <a:bodyPr/>
          <a:lstStyle/>
          <a:p>
            <a:fld id="{1D09619F-5984-4F6E-8579-55B4F5E58433}" type="slidenum">
              <a:rPr lang="en-CA" smtClean="0"/>
              <a:pPr/>
              <a:t>42</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p:spPr>
        <p:txBody>
          <a:bodyPr/>
          <a:lstStyle/>
          <a:p>
            <a:pPr eaLnBrk="1" hangingPunct="1"/>
            <a:endParaRPr lang="en-US" smtClean="0"/>
          </a:p>
        </p:txBody>
      </p:sp>
      <p:sp>
        <p:nvSpPr>
          <p:cNvPr id="22531" name="Slide Number Placeholder 3"/>
          <p:cNvSpPr>
            <a:spLocks noGrp="1"/>
          </p:cNvSpPr>
          <p:nvPr>
            <p:ph type="sldNum" sz="quarter" idx="5"/>
          </p:nvPr>
        </p:nvSpPr>
        <p:spPr>
          <a:noFill/>
          <a:ln>
            <a:miter lim="800000"/>
            <a:headEnd/>
            <a:tailEnd/>
          </a:ln>
        </p:spPr>
        <p:txBody>
          <a:bodyPr/>
          <a:lstStyle/>
          <a:p>
            <a:fld id="{1D09619F-5984-4F6E-8579-55B4F5E58433}" type="slidenum">
              <a:rPr lang="en-CA" smtClean="0"/>
              <a:pPr/>
              <a:t>4</a:t>
            </a:fld>
            <a:endParaRPr lang="en-CA"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43</a:t>
            </a:fld>
            <a:endParaRPr lang="en-CA"/>
          </a:p>
        </p:txBody>
      </p:sp>
    </p:spTree>
    <p:extLst>
      <p:ext uri="{BB962C8B-B14F-4D97-AF65-F5344CB8AC3E}">
        <p14:creationId xmlns:p14="http://schemas.microsoft.com/office/powerpoint/2010/main" val="1523891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p:spPr>
        <p:txBody>
          <a:bodyPr/>
          <a:lstStyle/>
          <a:p>
            <a:pPr eaLnBrk="1" hangingPunct="1"/>
            <a:endParaRPr lang="en-US" smtClean="0"/>
          </a:p>
        </p:txBody>
      </p:sp>
      <p:sp>
        <p:nvSpPr>
          <p:cNvPr id="22531" name="Slide Number Placeholder 3"/>
          <p:cNvSpPr>
            <a:spLocks noGrp="1"/>
          </p:cNvSpPr>
          <p:nvPr>
            <p:ph type="sldNum" sz="quarter" idx="5"/>
          </p:nvPr>
        </p:nvSpPr>
        <p:spPr>
          <a:noFill/>
          <a:ln>
            <a:miter lim="800000"/>
            <a:headEnd/>
            <a:tailEnd/>
          </a:ln>
        </p:spPr>
        <p:txBody>
          <a:bodyPr/>
          <a:lstStyle/>
          <a:p>
            <a:fld id="{1D09619F-5984-4F6E-8579-55B4F5E58433}" type="slidenum">
              <a:rPr lang="en-CA" smtClean="0"/>
              <a:pPr/>
              <a:t>44</a:t>
            </a:fld>
            <a:endParaRPr lang="en-CA"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45</a:t>
            </a:fld>
            <a:endParaRPr lang="en-CA"/>
          </a:p>
        </p:txBody>
      </p:sp>
    </p:spTree>
    <p:extLst>
      <p:ext uri="{BB962C8B-B14F-4D97-AF65-F5344CB8AC3E}">
        <p14:creationId xmlns:p14="http://schemas.microsoft.com/office/powerpoint/2010/main" val="3041621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46</a:t>
            </a:fld>
            <a:endParaRPr lang="en-CA"/>
          </a:p>
        </p:txBody>
      </p:sp>
    </p:spTree>
    <p:extLst>
      <p:ext uri="{BB962C8B-B14F-4D97-AF65-F5344CB8AC3E}">
        <p14:creationId xmlns:p14="http://schemas.microsoft.com/office/powerpoint/2010/main" val="3041621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47</a:t>
            </a:fld>
            <a:endParaRPr lang="en-CA"/>
          </a:p>
        </p:txBody>
      </p:sp>
    </p:spTree>
    <p:extLst>
      <p:ext uri="{BB962C8B-B14F-4D97-AF65-F5344CB8AC3E}">
        <p14:creationId xmlns:p14="http://schemas.microsoft.com/office/powerpoint/2010/main" val="30416216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48</a:t>
            </a:fld>
            <a:endParaRPr lang="en-CA"/>
          </a:p>
        </p:txBody>
      </p:sp>
    </p:spTree>
    <p:extLst>
      <p:ext uri="{BB962C8B-B14F-4D97-AF65-F5344CB8AC3E}">
        <p14:creationId xmlns:p14="http://schemas.microsoft.com/office/powerpoint/2010/main" val="30416216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49</a:t>
            </a:fld>
            <a:endParaRPr lang="en-CA"/>
          </a:p>
        </p:txBody>
      </p:sp>
    </p:spTree>
    <p:extLst>
      <p:ext uri="{BB962C8B-B14F-4D97-AF65-F5344CB8AC3E}">
        <p14:creationId xmlns:p14="http://schemas.microsoft.com/office/powerpoint/2010/main" val="30416216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50</a:t>
            </a:fld>
            <a:endParaRPr lang="en-CA"/>
          </a:p>
        </p:txBody>
      </p:sp>
    </p:spTree>
    <p:extLst>
      <p:ext uri="{BB962C8B-B14F-4D97-AF65-F5344CB8AC3E}">
        <p14:creationId xmlns:p14="http://schemas.microsoft.com/office/powerpoint/2010/main" val="30416216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51</a:t>
            </a:fld>
            <a:endParaRPr lang="en-CA"/>
          </a:p>
        </p:txBody>
      </p:sp>
    </p:spTree>
    <p:extLst>
      <p:ext uri="{BB962C8B-B14F-4D97-AF65-F5344CB8AC3E}">
        <p14:creationId xmlns:p14="http://schemas.microsoft.com/office/powerpoint/2010/main" val="3041621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52</a:t>
            </a:fld>
            <a:endParaRPr lang="en-CA"/>
          </a:p>
        </p:txBody>
      </p:sp>
    </p:spTree>
    <p:extLst>
      <p:ext uri="{BB962C8B-B14F-4D97-AF65-F5344CB8AC3E}">
        <p14:creationId xmlns:p14="http://schemas.microsoft.com/office/powerpoint/2010/main" val="304162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5</a:t>
            </a:fld>
            <a:endParaRPr lang="en-CA"/>
          </a:p>
        </p:txBody>
      </p:sp>
    </p:spTree>
    <p:extLst>
      <p:ext uri="{BB962C8B-B14F-4D97-AF65-F5344CB8AC3E}">
        <p14:creationId xmlns:p14="http://schemas.microsoft.com/office/powerpoint/2010/main" val="7510303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53</a:t>
            </a:fld>
            <a:endParaRPr lang="en-CA"/>
          </a:p>
        </p:txBody>
      </p:sp>
    </p:spTree>
    <p:extLst>
      <p:ext uri="{BB962C8B-B14F-4D97-AF65-F5344CB8AC3E}">
        <p14:creationId xmlns:p14="http://schemas.microsoft.com/office/powerpoint/2010/main" val="30416216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54</a:t>
            </a:fld>
            <a:endParaRPr lang="en-CA"/>
          </a:p>
        </p:txBody>
      </p:sp>
    </p:spTree>
    <p:extLst>
      <p:ext uri="{BB962C8B-B14F-4D97-AF65-F5344CB8AC3E}">
        <p14:creationId xmlns:p14="http://schemas.microsoft.com/office/powerpoint/2010/main" val="3041621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55</a:t>
            </a:fld>
            <a:endParaRPr lang="en-CA"/>
          </a:p>
        </p:txBody>
      </p:sp>
    </p:spTree>
    <p:extLst>
      <p:ext uri="{BB962C8B-B14F-4D97-AF65-F5344CB8AC3E}">
        <p14:creationId xmlns:p14="http://schemas.microsoft.com/office/powerpoint/2010/main" val="30416216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56</a:t>
            </a:fld>
            <a:endParaRPr lang="en-CA"/>
          </a:p>
        </p:txBody>
      </p:sp>
    </p:spTree>
    <p:extLst>
      <p:ext uri="{BB962C8B-B14F-4D97-AF65-F5344CB8AC3E}">
        <p14:creationId xmlns:p14="http://schemas.microsoft.com/office/powerpoint/2010/main" val="9257120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57</a:t>
            </a:fld>
            <a:endParaRPr lang="en-CA"/>
          </a:p>
        </p:txBody>
      </p:sp>
    </p:spTree>
    <p:extLst>
      <p:ext uri="{BB962C8B-B14F-4D97-AF65-F5344CB8AC3E}">
        <p14:creationId xmlns:p14="http://schemas.microsoft.com/office/powerpoint/2010/main" val="30416216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58</a:t>
            </a:fld>
            <a:endParaRPr lang="en-CA"/>
          </a:p>
        </p:txBody>
      </p:sp>
    </p:spTree>
    <p:extLst>
      <p:ext uri="{BB962C8B-B14F-4D97-AF65-F5344CB8AC3E}">
        <p14:creationId xmlns:p14="http://schemas.microsoft.com/office/powerpoint/2010/main" val="3041621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59</a:t>
            </a:fld>
            <a:endParaRPr lang="en-CA"/>
          </a:p>
        </p:txBody>
      </p:sp>
    </p:spTree>
    <p:extLst>
      <p:ext uri="{BB962C8B-B14F-4D97-AF65-F5344CB8AC3E}">
        <p14:creationId xmlns:p14="http://schemas.microsoft.com/office/powerpoint/2010/main" val="30416216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60</a:t>
            </a:fld>
            <a:endParaRPr lang="en-CA"/>
          </a:p>
        </p:txBody>
      </p:sp>
    </p:spTree>
    <p:extLst>
      <p:ext uri="{BB962C8B-B14F-4D97-AF65-F5344CB8AC3E}">
        <p14:creationId xmlns:p14="http://schemas.microsoft.com/office/powerpoint/2010/main" val="8121385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61</a:t>
            </a:fld>
            <a:endParaRPr lang="en-CA"/>
          </a:p>
        </p:txBody>
      </p:sp>
    </p:spTree>
    <p:extLst>
      <p:ext uri="{BB962C8B-B14F-4D97-AF65-F5344CB8AC3E}">
        <p14:creationId xmlns:p14="http://schemas.microsoft.com/office/powerpoint/2010/main" val="40006174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62</a:t>
            </a:fld>
            <a:endParaRPr lang="en-CA"/>
          </a:p>
        </p:txBody>
      </p:sp>
    </p:spTree>
    <p:extLst>
      <p:ext uri="{BB962C8B-B14F-4D97-AF65-F5344CB8AC3E}">
        <p14:creationId xmlns:p14="http://schemas.microsoft.com/office/powerpoint/2010/main" val="3125272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6</a:t>
            </a:fld>
            <a:endParaRPr lang="en-CA"/>
          </a:p>
        </p:txBody>
      </p:sp>
    </p:spTree>
    <p:extLst>
      <p:ext uri="{BB962C8B-B14F-4D97-AF65-F5344CB8AC3E}">
        <p14:creationId xmlns:p14="http://schemas.microsoft.com/office/powerpoint/2010/main" val="16486436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63</a:t>
            </a:fld>
            <a:endParaRPr lang="en-CA"/>
          </a:p>
        </p:txBody>
      </p:sp>
    </p:spTree>
    <p:extLst>
      <p:ext uri="{BB962C8B-B14F-4D97-AF65-F5344CB8AC3E}">
        <p14:creationId xmlns:p14="http://schemas.microsoft.com/office/powerpoint/2010/main" val="2886805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64</a:t>
            </a:fld>
            <a:endParaRPr lang="en-CA"/>
          </a:p>
        </p:txBody>
      </p:sp>
    </p:spTree>
    <p:extLst>
      <p:ext uri="{BB962C8B-B14F-4D97-AF65-F5344CB8AC3E}">
        <p14:creationId xmlns:p14="http://schemas.microsoft.com/office/powerpoint/2010/main" val="2886805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65</a:t>
            </a:fld>
            <a:endParaRPr lang="en-CA"/>
          </a:p>
        </p:txBody>
      </p:sp>
    </p:spTree>
    <p:extLst>
      <p:ext uri="{BB962C8B-B14F-4D97-AF65-F5344CB8AC3E}">
        <p14:creationId xmlns:p14="http://schemas.microsoft.com/office/powerpoint/2010/main" val="369181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7</a:t>
            </a:fld>
            <a:endParaRPr lang="en-CA"/>
          </a:p>
        </p:txBody>
      </p:sp>
    </p:spTree>
    <p:extLst>
      <p:ext uri="{BB962C8B-B14F-4D97-AF65-F5344CB8AC3E}">
        <p14:creationId xmlns:p14="http://schemas.microsoft.com/office/powerpoint/2010/main" val="1648643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8</a:t>
            </a:fld>
            <a:endParaRPr lang="en-CA"/>
          </a:p>
        </p:txBody>
      </p:sp>
    </p:spTree>
    <p:extLst>
      <p:ext uri="{BB962C8B-B14F-4D97-AF65-F5344CB8AC3E}">
        <p14:creationId xmlns:p14="http://schemas.microsoft.com/office/powerpoint/2010/main" val="4039456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C61207-27AA-4F95-9968-70AE4E159803}" type="slidenum">
              <a:rPr lang="en-CA" smtClean="0"/>
              <a:pPr/>
              <a:t>9</a:t>
            </a:fld>
            <a:endParaRPr lang="en-CA"/>
          </a:p>
        </p:txBody>
      </p:sp>
    </p:spTree>
    <p:extLst>
      <p:ext uri="{BB962C8B-B14F-4D97-AF65-F5344CB8AC3E}">
        <p14:creationId xmlns:p14="http://schemas.microsoft.com/office/powerpoint/2010/main" val="1119635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SS">
    <p:spTree>
      <p:nvGrpSpPr>
        <p:cNvPr id="1" name=""/>
        <p:cNvGrpSpPr/>
        <p:nvPr/>
      </p:nvGrpSpPr>
      <p:grpSpPr>
        <a:xfrm>
          <a:off x="0" y="0"/>
          <a:ext cx="0" cy="0"/>
          <a:chOff x="0" y="0"/>
          <a:chExt cx="0" cy="0"/>
        </a:xfrm>
      </p:grpSpPr>
      <p:pic>
        <p:nvPicPr>
          <p:cNvPr id="32"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4379913"/>
            <a:ext cx="4114800" cy="24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CA" dirty="0"/>
          </a:p>
        </p:txBody>
      </p:sp>
      <p:sp>
        <p:nvSpPr>
          <p:cNvPr id="3" name="Subtitle 2"/>
          <p:cNvSpPr>
            <a:spLocks noGrp="1"/>
          </p:cNvSpPr>
          <p:nvPr>
            <p:ph type="subTitle" idx="1"/>
          </p:nvPr>
        </p:nvSpPr>
        <p:spPr>
          <a:xfrm>
            <a:off x="4343400" y="4379913"/>
            <a:ext cx="4673600" cy="1752600"/>
          </a:xfrm>
        </p:spPr>
        <p:txBody>
          <a:bodyPr/>
          <a:lstStyle>
            <a:lvl1pPr marL="0" indent="0" algn="r">
              <a:buNone/>
              <a:defRPr sz="2400">
                <a:effectLst>
                  <a:outerShdw blurRad="38100" dist="38100" dir="2700000" algn="tl">
                    <a:srgbClr val="000000">
                      <a:alpha val="43137"/>
                    </a:srgbClr>
                  </a:outerShdw>
                </a:effectLst>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CA" dirty="0"/>
          </a:p>
        </p:txBody>
      </p:sp>
      <p:pic>
        <p:nvPicPr>
          <p:cNvPr id="2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12"/>
          <p:cNvSpPr>
            <a:spLocks noChangeArrowheads="1"/>
          </p:cNvSpPr>
          <p:nvPr userDrawn="1"/>
        </p:nvSpPr>
        <p:spPr bwMode="auto">
          <a:xfrm>
            <a:off x="0" y="0"/>
            <a:ext cx="9144000" cy="1676400"/>
          </a:xfrm>
          <a:prstGeom prst="rect">
            <a:avLst/>
          </a:prstGeom>
          <a:gradFill rotWithShape="1">
            <a:gsLst>
              <a:gs pos="0">
                <a:srgbClr val="F8F8F8"/>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 name="Rectangle 6"/>
          <p:cNvSpPr>
            <a:spLocks noChangeArrowheads="1"/>
          </p:cNvSpPr>
          <p:nvPr userDrawn="1"/>
        </p:nvSpPr>
        <p:spPr bwMode="auto">
          <a:xfrm>
            <a:off x="2819400" y="1309688"/>
            <a:ext cx="632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CA" dirty="0">
                <a:solidFill>
                  <a:schemeClr val="bg2"/>
                </a:solidFill>
                <a:latin typeface="Arial Narrow" pitchFamily="34" charset="0"/>
              </a:rPr>
              <a:t>Professional Accounting Supplementary School (PASS)</a:t>
            </a:r>
          </a:p>
        </p:txBody>
      </p:sp>
      <p:sp>
        <p:nvSpPr>
          <p:cNvPr id="38" name="Text Placeholder 37"/>
          <p:cNvSpPr>
            <a:spLocks noGrp="1"/>
          </p:cNvSpPr>
          <p:nvPr>
            <p:ph type="body" sz="quarter" idx="10" hasCustomPrompt="1"/>
          </p:nvPr>
        </p:nvSpPr>
        <p:spPr>
          <a:xfrm>
            <a:off x="1295400" y="2185988"/>
            <a:ext cx="7569200" cy="1624012"/>
          </a:xfrm>
        </p:spPr>
        <p:txBody>
          <a:bodyPr/>
          <a:lstStyle>
            <a:lvl1pPr marL="0" indent="0" algn="r">
              <a:buNone/>
              <a:defRPr sz="4000">
                <a:solidFill>
                  <a:schemeClr val="bg1"/>
                </a:solidFill>
                <a:effectLst>
                  <a:outerShdw blurRad="38100" dist="38100" dir="2700000" algn="tl">
                    <a:srgbClr val="000000">
                      <a:alpha val="43137"/>
                    </a:srgbClr>
                  </a:outerShdw>
                </a:effectLst>
              </a:defRPr>
            </a:lvl1pPr>
          </a:lstStyle>
          <a:p>
            <a:pPr lvl="0"/>
            <a:r>
              <a:rPr lang="en-US" dirty="0" smtClean="0"/>
              <a:t>Click to edit Master title styles</a:t>
            </a:r>
          </a:p>
        </p:txBody>
      </p:sp>
      <p:pic>
        <p:nvPicPr>
          <p:cNvPr id="10" name="Picture 6" descr="Picture 2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66324" y="152400"/>
            <a:ext cx="1901476" cy="1157288"/>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123717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1143000" y="6245225"/>
            <a:ext cx="1447800" cy="476250"/>
          </a:xfrm>
          <a:prstGeom prst="rect">
            <a:avLst/>
          </a:prstGeom>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r>
              <a:rPr lang="en-CA" dirty="0" smtClean="0"/>
              <a:t>Study Plan</a:t>
            </a:r>
            <a:endParaRPr lang="en-CA" dirty="0"/>
          </a:p>
        </p:txBody>
      </p:sp>
      <p:sp>
        <p:nvSpPr>
          <p:cNvPr id="6" name="Slide Number Placeholder 5"/>
          <p:cNvSpPr>
            <a:spLocks noGrp="1"/>
          </p:cNvSpPr>
          <p:nvPr>
            <p:ph type="sldNum" sz="quarter" idx="12"/>
          </p:nvPr>
        </p:nvSpPr>
        <p:spPr/>
        <p:txBody>
          <a:bodyPr/>
          <a:lstStyle>
            <a:lvl1pPr>
              <a:defRPr/>
            </a:lvl1pPr>
          </a:lstStyle>
          <a:p>
            <a:fld id="{A83A685F-B52C-4BFF-A46E-1AFE5C469BA8}" type="slidenum">
              <a:rPr lang="en-CA"/>
              <a:pPr/>
              <a:t>‹#›</a:t>
            </a:fld>
            <a:endParaRPr lang="en-CA"/>
          </a:p>
        </p:txBody>
      </p:sp>
    </p:spTree>
    <p:extLst>
      <p:ext uri="{BB962C8B-B14F-4D97-AF65-F5344CB8AC3E}">
        <p14:creationId xmlns:p14="http://schemas.microsoft.com/office/powerpoint/2010/main" val="41154735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1143000" y="6245225"/>
            <a:ext cx="1447800" cy="476250"/>
          </a:xfrm>
          <a:prstGeom prst="rect">
            <a:avLst/>
          </a:prstGeom>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r>
              <a:rPr lang="en-CA" smtClean="0"/>
              <a:t>Case Writing Techniques</a:t>
            </a:r>
            <a:endParaRPr lang="en-CA"/>
          </a:p>
        </p:txBody>
      </p:sp>
      <p:sp>
        <p:nvSpPr>
          <p:cNvPr id="6" name="Slide Number Placeholder 5"/>
          <p:cNvSpPr>
            <a:spLocks noGrp="1"/>
          </p:cNvSpPr>
          <p:nvPr>
            <p:ph type="sldNum" sz="quarter" idx="12"/>
          </p:nvPr>
        </p:nvSpPr>
        <p:spPr/>
        <p:txBody>
          <a:bodyPr/>
          <a:lstStyle>
            <a:lvl1pPr>
              <a:defRPr/>
            </a:lvl1pPr>
          </a:lstStyle>
          <a:p>
            <a:fld id="{6F2B9D64-2909-4BA6-9E9F-9455DB1E807F}" type="slidenum">
              <a:rPr lang="en-CA"/>
              <a:pPr/>
              <a:t>‹#›</a:t>
            </a:fld>
            <a:endParaRPr lang="en-CA"/>
          </a:p>
        </p:txBody>
      </p:sp>
    </p:spTree>
    <p:extLst>
      <p:ext uri="{BB962C8B-B14F-4D97-AF65-F5344CB8AC3E}">
        <p14:creationId xmlns:p14="http://schemas.microsoft.com/office/powerpoint/2010/main" val="38358256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CA"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CA" smtClean="0"/>
              <a:t>Case Writing Techniques</a:t>
            </a:r>
            <a:endParaRPr lang="en-CA"/>
          </a:p>
        </p:txBody>
      </p:sp>
      <p:sp>
        <p:nvSpPr>
          <p:cNvPr id="3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CA" sz="1000" noProof="0" smtClean="0">
                <a:latin typeface="Arial" pitchFamily="34" charset="0"/>
                <a:cs typeface="Arial" pitchFamily="34" charset="0"/>
              </a:rPr>
              <a:t>PricewaterhouseCoopers LLP</a:t>
            </a:r>
            <a:endParaRPr lang="en-CA" sz="1000" noProof="0" dirty="0">
              <a:latin typeface="Arial" pitchFamily="34" charset="0"/>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CA" smtClean="0"/>
              <a:pPr/>
              <a:t>‹#›</a:t>
            </a:fld>
            <a:endParaRPr lang="en-CA"/>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2012 UFE Program</a:t>
            </a:r>
            <a:endParaRPr lang="en-CA" dirty="0"/>
          </a:p>
        </p:txBody>
      </p:sp>
    </p:spTree>
    <p:extLst>
      <p:ext uri="{BB962C8B-B14F-4D97-AF65-F5344CB8AC3E}">
        <p14:creationId xmlns:p14="http://schemas.microsoft.com/office/powerpoint/2010/main" val="32045538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262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CA" noProof="0" smtClean="0"/>
              <a:t>Click to edit Master title style</a:t>
            </a:r>
            <a:endParaRPr lang="en-CA" noProof="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CA" noProof="0" smtClean="0"/>
              <a:t>Add legal and copyright disclaimers here.</a:t>
            </a:r>
            <a:endParaRPr lang="en-CA" noProof="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952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Narrow"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828800"/>
            <a:ext cx="8229600" cy="4297363"/>
          </a:xfrm>
        </p:spPr>
        <p:txBody>
          <a:bodyPr/>
          <a:lstStyle>
            <a:lvl1pPr>
              <a:buFont typeface="Wingdings" pitchFamily="2" charset="2"/>
              <a:buChar char="Ø"/>
              <a:defRPr sz="2000">
                <a:latin typeface="Arial Narrow" pitchFamily="34" charset="0"/>
              </a:defRPr>
            </a:lvl1pPr>
            <a:lvl2pPr>
              <a:buFont typeface="Arial" pitchFamily="34" charset="0"/>
              <a:buChar char="•"/>
              <a:defRPr sz="2000">
                <a:latin typeface="Arial Narrow" pitchFamily="34" charset="0"/>
              </a:defRPr>
            </a:lvl2pPr>
            <a:lvl3pPr>
              <a:buFont typeface="Courier New" pitchFamily="49" charset="0"/>
              <a:buChar char="o"/>
              <a:defRPr sz="2000">
                <a:latin typeface="Arial Narrow" pitchFamily="34" charset="0"/>
              </a:defRPr>
            </a:lvl3pPr>
            <a:lvl4pPr>
              <a:defRPr sz="2000">
                <a:latin typeface="Arial Narrow" pitchFamily="34" charset="0"/>
              </a:defRPr>
            </a:lvl4pPr>
            <a:lvl5pPr>
              <a:defRPr sz="2000">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Rectangle 4"/>
          <p:cNvSpPr txBox="1">
            <a:spLocks noChangeArrowheads="1"/>
          </p:cNvSpPr>
          <p:nvPr userDrawn="1"/>
        </p:nvSpPr>
        <p:spPr bwMode="auto">
          <a:xfrm>
            <a:off x="1143000" y="6248400"/>
            <a:ext cx="1447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CA"/>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CA" sz="1000" dirty="0" smtClean="0">
                <a:solidFill>
                  <a:schemeClr val="bg2"/>
                </a:solidFill>
                <a:latin typeface="Arial Narrow" pitchFamily="34" charset="0"/>
              </a:rPr>
              <a:t>Professional Accounting </a:t>
            </a:r>
          </a:p>
          <a:p>
            <a:r>
              <a:rPr lang="en-CA" sz="1000" dirty="0" smtClean="0">
                <a:solidFill>
                  <a:schemeClr val="bg2"/>
                </a:solidFill>
                <a:latin typeface="Arial Narrow" pitchFamily="34" charset="0"/>
              </a:rPr>
              <a:t>Supplementary School</a:t>
            </a:r>
          </a:p>
          <a:p>
            <a:endParaRPr lang="en-CA" dirty="0"/>
          </a:p>
        </p:txBody>
      </p:sp>
      <p:sp>
        <p:nvSpPr>
          <p:cNvPr id="12" name="Slide Number Placeholder 9"/>
          <p:cNvSpPr>
            <a:spLocks noGrp="1"/>
          </p:cNvSpPr>
          <p:nvPr userDrawn="1">
            <p:ph type="sldNum" sz="quarter" idx="12"/>
          </p:nvPr>
        </p:nvSpPr>
        <p:spPr>
          <a:xfrm>
            <a:off x="6553200" y="6305550"/>
            <a:ext cx="2133600" cy="476250"/>
          </a:xfrm>
        </p:spPr>
        <p:txBody>
          <a:bodyPr/>
          <a:lstStyle/>
          <a:p>
            <a:fld id="{6D4CEF7A-E7B3-44BD-A7BE-22C923D506F3}" type="slidenum">
              <a:rPr lang="en-CA" smtClean="0"/>
              <a:pPr/>
              <a:t>‹#›</a:t>
            </a:fld>
            <a:endParaRPr lang="en-CA" dirty="0"/>
          </a:p>
        </p:txBody>
      </p:sp>
      <p:sp>
        <p:nvSpPr>
          <p:cNvPr id="13" name="Footer Placeholder 3"/>
          <p:cNvSpPr txBox="1">
            <a:spLocks/>
          </p:cNvSpPr>
          <p:nvPr userDrawn="1"/>
        </p:nvSpPr>
        <p:spPr bwMode="auto">
          <a:xfrm>
            <a:off x="3124200" y="6324600"/>
            <a:ext cx="4191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ctr"/>
            <a:endParaRPr lang="en-CA" sz="1400" dirty="0">
              <a:solidFill>
                <a:srgbClr val="808080"/>
              </a:solidFill>
              <a:latin typeface="Arial Narrow" pitchFamily="34" charset="0"/>
            </a:endParaRPr>
          </a:p>
        </p:txBody>
      </p:sp>
    </p:spTree>
    <p:extLst>
      <p:ext uri="{BB962C8B-B14F-4D97-AF65-F5344CB8AC3E}">
        <p14:creationId xmlns:p14="http://schemas.microsoft.com/office/powerpoint/2010/main" val="2420096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Narrow"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828800"/>
            <a:ext cx="8229600" cy="4297363"/>
          </a:xfrm>
        </p:spPr>
        <p:txBody>
          <a:bodyPr/>
          <a:lstStyle>
            <a:lvl1pPr>
              <a:defRPr sz="2000">
                <a:latin typeface="Arial Narrow" pitchFamily="34" charset="0"/>
              </a:defRPr>
            </a:lvl1pPr>
            <a:lvl2pPr>
              <a:defRPr sz="2000">
                <a:latin typeface="Arial Narrow" pitchFamily="34" charset="0"/>
              </a:defRPr>
            </a:lvl2pPr>
            <a:lvl3pPr>
              <a:defRPr sz="2000">
                <a:latin typeface="Arial Narrow" pitchFamily="34" charset="0"/>
              </a:defRPr>
            </a:lvl3pPr>
            <a:lvl4pPr>
              <a:defRPr sz="2000">
                <a:latin typeface="Arial Narrow" pitchFamily="34" charset="0"/>
              </a:defRPr>
            </a:lvl4pPr>
            <a:lvl5pPr>
              <a:defRPr sz="2000">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a:xfrm>
            <a:off x="6553200" y="6305550"/>
            <a:ext cx="2133600" cy="476250"/>
          </a:xfrm>
        </p:spPr>
        <p:txBody>
          <a:bodyPr/>
          <a:lstStyle>
            <a:lvl1pPr>
              <a:defRPr>
                <a:solidFill>
                  <a:schemeClr val="bg2"/>
                </a:solidFill>
              </a:defRPr>
            </a:lvl1pPr>
          </a:lstStyle>
          <a:p>
            <a:fld id="{D7AE4CA3-CCCA-4807-B2B8-0039260C33F6}" type="slidenum">
              <a:rPr lang="en-CA" smtClean="0"/>
              <a:pPr/>
              <a:t>‹#›</a:t>
            </a:fld>
            <a:endParaRPr lang="en-CA" dirty="0"/>
          </a:p>
        </p:txBody>
      </p:sp>
      <p:sp>
        <p:nvSpPr>
          <p:cNvPr id="8" name="Rectangle 4"/>
          <p:cNvSpPr txBox="1">
            <a:spLocks noChangeArrowheads="1"/>
          </p:cNvSpPr>
          <p:nvPr userDrawn="1"/>
        </p:nvSpPr>
        <p:spPr bwMode="auto">
          <a:xfrm>
            <a:off x="1143000" y="6248400"/>
            <a:ext cx="1447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CA"/>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CA" sz="1000" dirty="0" smtClean="0">
                <a:solidFill>
                  <a:schemeClr val="bg2"/>
                </a:solidFill>
                <a:latin typeface="Arial Narrow" pitchFamily="34" charset="0"/>
              </a:rPr>
              <a:t>Professional Accounting </a:t>
            </a:r>
          </a:p>
          <a:p>
            <a:r>
              <a:rPr lang="en-CA" sz="1000" dirty="0" smtClean="0">
                <a:solidFill>
                  <a:schemeClr val="bg2"/>
                </a:solidFill>
                <a:latin typeface="Arial Narrow" pitchFamily="34" charset="0"/>
              </a:rPr>
              <a:t>Supplementary School</a:t>
            </a:r>
          </a:p>
          <a:p>
            <a:endParaRPr lang="en-CA" dirty="0"/>
          </a:p>
        </p:txBody>
      </p:sp>
    </p:spTree>
    <p:extLst>
      <p:ext uri="{BB962C8B-B14F-4D97-AF65-F5344CB8AC3E}">
        <p14:creationId xmlns:p14="http://schemas.microsoft.com/office/powerpoint/2010/main" val="24164606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atin typeface="Arial Narrow" pitchFamily="34" charset="0"/>
              </a:defRPr>
            </a:lvl1pPr>
          </a:lstStyle>
          <a:p>
            <a:r>
              <a:rPr lang="en-CA" dirty="0" smtClean="0"/>
              <a:t>Case Writing Techniques</a:t>
            </a:r>
            <a:endParaRPr lang="en-CA" dirty="0"/>
          </a:p>
        </p:txBody>
      </p:sp>
      <p:sp>
        <p:nvSpPr>
          <p:cNvPr id="6" name="Slide Number Placeholder 5"/>
          <p:cNvSpPr>
            <a:spLocks noGrp="1"/>
          </p:cNvSpPr>
          <p:nvPr>
            <p:ph type="sldNum" sz="quarter" idx="12"/>
          </p:nvPr>
        </p:nvSpPr>
        <p:spPr/>
        <p:txBody>
          <a:bodyPr/>
          <a:lstStyle>
            <a:lvl1pPr>
              <a:defRPr/>
            </a:lvl1pPr>
          </a:lstStyle>
          <a:p>
            <a:fld id="{144797A7-AD5F-41FE-B940-EEB67F4741AD}" type="slidenum">
              <a:rPr lang="en-CA"/>
              <a:pPr/>
              <a:t>‹#›</a:t>
            </a:fld>
            <a:endParaRPr lang="en-CA" dirty="0"/>
          </a:p>
        </p:txBody>
      </p:sp>
      <p:sp>
        <p:nvSpPr>
          <p:cNvPr id="8" name="Rectangle 7"/>
          <p:cNvSpPr/>
          <p:nvPr userDrawn="1"/>
        </p:nvSpPr>
        <p:spPr>
          <a:xfrm>
            <a:off x="228600" y="482600"/>
            <a:ext cx="8686800" cy="142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6" descr="Untitled-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 y="482600"/>
            <a:ext cx="8532813" cy="20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4463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11"/>
          </p:nvPr>
        </p:nvSpPr>
        <p:spPr/>
        <p:txBody>
          <a:bodyPr/>
          <a:lstStyle>
            <a:lvl1pPr>
              <a:defRPr/>
            </a:lvl1pPr>
          </a:lstStyle>
          <a:p>
            <a:r>
              <a:rPr lang="en-CA" dirty="0" smtClean="0"/>
              <a:t>Study Plan</a:t>
            </a:r>
            <a:endParaRPr lang="en-CA" dirty="0"/>
          </a:p>
        </p:txBody>
      </p:sp>
      <p:sp>
        <p:nvSpPr>
          <p:cNvPr id="7" name="Slide Number Placeholder 6"/>
          <p:cNvSpPr>
            <a:spLocks noGrp="1"/>
          </p:cNvSpPr>
          <p:nvPr>
            <p:ph type="sldNum" sz="quarter" idx="12"/>
          </p:nvPr>
        </p:nvSpPr>
        <p:spPr/>
        <p:txBody>
          <a:bodyPr/>
          <a:lstStyle>
            <a:lvl1pPr>
              <a:defRPr/>
            </a:lvl1pPr>
          </a:lstStyle>
          <a:p>
            <a:fld id="{E62A4E6D-A6A1-4A5D-9D26-F6BD7438AC4B}" type="slidenum">
              <a:rPr lang="en-CA"/>
              <a:pPr/>
              <a:t>‹#›</a:t>
            </a:fld>
            <a:endParaRPr lang="en-CA"/>
          </a:p>
        </p:txBody>
      </p:sp>
    </p:spTree>
    <p:extLst>
      <p:ext uri="{BB962C8B-B14F-4D97-AF65-F5344CB8AC3E}">
        <p14:creationId xmlns:p14="http://schemas.microsoft.com/office/powerpoint/2010/main" val="2663128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Footer Placeholder 7"/>
          <p:cNvSpPr>
            <a:spLocks noGrp="1"/>
          </p:cNvSpPr>
          <p:nvPr>
            <p:ph type="ftr" sz="quarter" idx="11"/>
          </p:nvPr>
        </p:nvSpPr>
        <p:spPr/>
        <p:txBody>
          <a:bodyPr/>
          <a:lstStyle>
            <a:lvl1pPr>
              <a:defRPr/>
            </a:lvl1pPr>
          </a:lstStyle>
          <a:p>
            <a:r>
              <a:rPr lang="en-CA" dirty="0" smtClean="0"/>
              <a:t>Study Plan</a:t>
            </a:r>
            <a:endParaRPr lang="en-CA" dirty="0"/>
          </a:p>
        </p:txBody>
      </p:sp>
      <p:sp>
        <p:nvSpPr>
          <p:cNvPr id="9" name="Slide Number Placeholder 8"/>
          <p:cNvSpPr>
            <a:spLocks noGrp="1"/>
          </p:cNvSpPr>
          <p:nvPr>
            <p:ph type="sldNum" sz="quarter" idx="12"/>
          </p:nvPr>
        </p:nvSpPr>
        <p:spPr/>
        <p:txBody>
          <a:bodyPr/>
          <a:lstStyle>
            <a:lvl1pPr>
              <a:defRPr/>
            </a:lvl1pPr>
          </a:lstStyle>
          <a:p>
            <a:fld id="{DB9EEBF4-4AE3-4DFD-9C9A-1458D99666DD}" type="slidenum">
              <a:rPr lang="en-CA"/>
              <a:pPr/>
              <a:t>‹#›</a:t>
            </a:fld>
            <a:endParaRPr lang="en-CA"/>
          </a:p>
        </p:txBody>
      </p:sp>
    </p:spTree>
    <p:extLst>
      <p:ext uri="{BB962C8B-B14F-4D97-AF65-F5344CB8AC3E}">
        <p14:creationId xmlns:p14="http://schemas.microsoft.com/office/powerpoint/2010/main" val="38446441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Footer Placeholder 3"/>
          <p:cNvSpPr>
            <a:spLocks noGrp="1"/>
          </p:cNvSpPr>
          <p:nvPr>
            <p:ph type="ftr" sz="quarter" idx="11"/>
          </p:nvPr>
        </p:nvSpPr>
        <p:spPr/>
        <p:txBody>
          <a:bodyPr/>
          <a:lstStyle>
            <a:lvl1pPr>
              <a:defRPr>
                <a:latin typeface="Arial Narrow" pitchFamily="34" charset="0"/>
              </a:defRPr>
            </a:lvl1pPr>
          </a:lstStyle>
          <a:p>
            <a:r>
              <a:rPr lang="en-CA" dirty="0" smtClean="0"/>
              <a:t>Case Writing Techniques</a:t>
            </a:r>
            <a:endParaRPr lang="en-CA" dirty="0"/>
          </a:p>
        </p:txBody>
      </p:sp>
      <p:sp>
        <p:nvSpPr>
          <p:cNvPr id="5" name="Slide Number Placeholder 4"/>
          <p:cNvSpPr>
            <a:spLocks noGrp="1"/>
          </p:cNvSpPr>
          <p:nvPr>
            <p:ph type="sldNum" sz="quarter" idx="12"/>
          </p:nvPr>
        </p:nvSpPr>
        <p:spPr/>
        <p:txBody>
          <a:bodyPr/>
          <a:lstStyle>
            <a:lvl1pPr>
              <a:defRPr/>
            </a:lvl1pPr>
          </a:lstStyle>
          <a:p>
            <a:fld id="{5723F24E-E422-43A2-84D9-2B45CEE69DFB}" type="slidenum">
              <a:rPr lang="en-CA"/>
              <a:pPr/>
              <a:t>‹#›</a:t>
            </a:fld>
            <a:endParaRPr lang="en-CA" dirty="0"/>
          </a:p>
        </p:txBody>
      </p:sp>
      <p:sp>
        <p:nvSpPr>
          <p:cNvPr id="6" name="Rectangle 5"/>
          <p:cNvSpPr/>
          <p:nvPr userDrawn="1"/>
        </p:nvSpPr>
        <p:spPr>
          <a:xfrm>
            <a:off x="194882" y="0"/>
            <a:ext cx="8949118"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415283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3000" y="6245225"/>
            <a:ext cx="1447800" cy="476250"/>
          </a:xfrm>
          <a:prstGeom prst="rect">
            <a:avLst/>
          </a:prstGeom>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4E12CE16-CC05-4B50-8EA3-2A7EE7A17078}" type="slidenum">
              <a:rPr lang="en-CA"/>
              <a:pPr/>
              <a:t>‹#›</a:t>
            </a:fld>
            <a:endParaRPr lang="en-CA"/>
          </a:p>
        </p:txBody>
      </p:sp>
    </p:spTree>
    <p:extLst>
      <p:ext uri="{BB962C8B-B14F-4D97-AF65-F5344CB8AC3E}">
        <p14:creationId xmlns:p14="http://schemas.microsoft.com/office/powerpoint/2010/main" val="37548810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143000" y="6245225"/>
            <a:ext cx="1447800" cy="476250"/>
          </a:xfrm>
          <a:prstGeom prst="rect">
            <a:avLst/>
          </a:prstGeom>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r>
              <a:rPr lang="en-CA" smtClean="0"/>
              <a:t>Case Writing Techniques</a:t>
            </a:r>
            <a:endParaRPr lang="en-CA"/>
          </a:p>
        </p:txBody>
      </p:sp>
      <p:sp>
        <p:nvSpPr>
          <p:cNvPr id="7" name="Slide Number Placeholder 6"/>
          <p:cNvSpPr>
            <a:spLocks noGrp="1"/>
          </p:cNvSpPr>
          <p:nvPr>
            <p:ph type="sldNum" sz="quarter" idx="12"/>
          </p:nvPr>
        </p:nvSpPr>
        <p:spPr/>
        <p:txBody>
          <a:bodyPr/>
          <a:lstStyle>
            <a:lvl1pPr>
              <a:defRPr/>
            </a:lvl1pPr>
          </a:lstStyle>
          <a:p>
            <a:fld id="{08075930-A318-488D-AF78-79CBA541EB37}" type="slidenum">
              <a:rPr lang="en-CA"/>
              <a:pPr/>
              <a:t>‹#›</a:t>
            </a:fld>
            <a:endParaRPr lang="en-CA"/>
          </a:p>
        </p:txBody>
      </p:sp>
    </p:spTree>
    <p:extLst>
      <p:ext uri="{BB962C8B-B14F-4D97-AF65-F5344CB8AC3E}">
        <p14:creationId xmlns:p14="http://schemas.microsoft.com/office/powerpoint/2010/main" val="22259026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143000" y="6245225"/>
            <a:ext cx="1447800" cy="476250"/>
          </a:xfrm>
          <a:prstGeom prst="rect">
            <a:avLst/>
          </a:prstGeom>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r>
              <a:rPr lang="en-CA" dirty="0" smtClean="0"/>
              <a:t>Study Plan</a:t>
            </a:r>
            <a:endParaRPr lang="en-CA" dirty="0"/>
          </a:p>
        </p:txBody>
      </p:sp>
      <p:sp>
        <p:nvSpPr>
          <p:cNvPr id="7" name="Slide Number Placeholder 6"/>
          <p:cNvSpPr>
            <a:spLocks noGrp="1"/>
          </p:cNvSpPr>
          <p:nvPr>
            <p:ph type="sldNum" sz="quarter" idx="12"/>
          </p:nvPr>
        </p:nvSpPr>
        <p:spPr/>
        <p:txBody>
          <a:bodyPr/>
          <a:lstStyle>
            <a:lvl1pPr>
              <a:defRPr/>
            </a:lvl1pPr>
          </a:lstStyle>
          <a:p>
            <a:fld id="{8D01420F-C3B2-49DB-B723-2BBB16245BB2}" type="slidenum">
              <a:rPr lang="en-CA"/>
              <a:pPr/>
              <a:t>‹#›</a:t>
            </a:fld>
            <a:endParaRPr lang="en-CA"/>
          </a:p>
        </p:txBody>
      </p:sp>
    </p:spTree>
    <p:extLst>
      <p:ext uri="{BB962C8B-B14F-4D97-AF65-F5344CB8AC3E}">
        <p14:creationId xmlns:p14="http://schemas.microsoft.com/office/powerpoint/2010/main" val="23791523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p:txBody>
      </p:sp>
      <p:sp>
        <p:nvSpPr>
          <p:cNvPr id="1029" name="Rectangle 5"/>
          <p:cNvSpPr>
            <a:spLocks noGrp="1" noChangeArrowheads="1"/>
          </p:cNvSpPr>
          <p:nvPr>
            <p:ph type="ftr" sz="quarter" idx="3"/>
          </p:nvPr>
        </p:nvSpPr>
        <p:spPr bwMode="auto">
          <a:xfrm>
            <a:off x="3124200" y="63055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Narrow" pitchFamily="34" charset="0"/>
              </a:defRPr>
            </a:lvl1pPr>
          </a:lstStyle>
          <a:p>
            <a:r>
              <a:rPr lang="en-CA" dirty="0" smtClean="0"/>
              <a:t>Study Plan</a:t>
            </a:r>
            <a:endParaRPr lang="en-CA" dirty="0"/>
          </a:p>
        </p:txBody>
      </p:sp>
      <p:sp>
        <p:nvSpPr>
          <p:cNvPr id="1030" name="Rectangle 6"/>
          <p:cNvSpPr>
            <a:spLocks noGrp="1" noChangeArrowheads="1"/>
          </p:cNvSpPr>
          <p:nvPr>
            <p:ph type="sldNum" sz="quarter" idx="4"/>
          </p:nvPr>
        </p:nvSpPr>
        <p:spPr bwMode="auto">
          <a:xfrm>
            <a:off x="6553200" y="63055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Narrow" pitchFamily="34" charset="0"/>
              </a:defRPr>
            </a:lvl1pPr>
          </a:lstStyle>
          <a:p>
            <a:fld id="{725E29DD-5336-43A2-BC71-DF6D880F0BE4}" type="slidenum">
              <a:rPr lang="en-CA" smtClean="0"/>
              <a:pPr/>
              <a:t>‹#›</a:t>
            </a:fld>
            <a:endParaRPr lang="en-CA" dirty="0"/>
          </a:p>
        </p:txBody>
      </p:sp>
      <p:pic>
        <p:nvPicPr>
          <p:cNvPr id="27"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457200" y="2667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dirty="0" smtClean="0"/>
              <a:t>Click to edit Master title style</a:t>
            </a:r>
          </a:p>
        </p:txBody>
      </p:sp>
      <p:sp>
        <p:nvSpPr>
          <p:cNvPr id="29" name="Rectangle 4"/>
          <p:cNvSpPr txBox="1">
            <a:spLocks noChangeArrowheads="1"/>
          </p:cNvSpPr>
          <p:nvPr/>
        </p:nvSpPr>
        <p:spPr bwMode="auto">
          <a:xfrm>
            <a:off x="304800" y="6172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CA"/>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CA" sz="2400" dirty="0" smtClean="0">
                <a:solidFill>
                  <a:schemeClr val="bg1">
                    <a:lumMod val="65000"/>
                  </a:schemeClr>
                </a:solidFill>
                <a:latin typeface="Arial Narrow" pitchFamily="34" charset="0"/>
              </a:rPr>
              <a:t>PASS |</a:t>
            </a:r>
            <a:endParaRPr lang="en-CA" sz="2400" dirty="0">
              <a:solidFill>
                <a:schemeClr val="bg1">
                  <a:lumMod val="65000"/>
                </a:schemeClr>
              </a:solidFill>
              <a:latin typeface="Arial Narrow" pitchFamily="34" charset="0"/>
            </a:endParaRPr>
          </a:p>
        </p:txBody>
      </p:sp>
      <p:pic>
        <p:nvPicPr>
          <p:cNvPr id="33" name="Picture 6" descr="Untitled-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625600"/>
            <a:ext cx="8532813" cy="20320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4"/>
          <p:cNvSpPr txBox="1">
            <a:spLocks noChangeArrowheads="1"/>
          </p:cNvSpPr>
          <p:nvPr/>
        </p:nvSpPr>
        <p:spPr bwMode="auto">
          <a:xfrm>
            <a:off x="1143000" y="6248400"/>
            <a:ext cx="1447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CA"/>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CA" sz="1000" dirty="0" smtClean="0">
                <a:solidFill>
                  <a:schemeClr val="bg2"/>
                </a:solidFill>
                <a:latin typeface="Arial Narrow" pitchFamily="34" charset="0"/>
              </a:rPr>
              <a:t>Professional Accounting </a:t>
            </a:r>
          </a:p>
          <a:p>
            <a:r>
              <a:rPr lang="en-CA" sz="1000" dirty="0" smtClean="0">
                <a:solidFill>
                  <a:schemeClr val="bg2"/>
                </a:solidFill>
                <a:latin typeface="Arial Narrow" pitchFamily="34" charset="0"/>
              </a:rPr>
              <a:t>Supplementary School</a:t>
            </a:r>
          </a:p>
          <a:p>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 id="2147483665" r:id="rId15"/>
  </p:sldLayoutIdLst>
  <p:timing>
    <p:tnLst>
      <p:par>
        <p:cTn id="1" dur="indefinite" restart="never" nodeType="tmRoot"/>
      </p:par>
    </p:tnLst>
  </p:timing>
  <p:hf hdr="0" dt="0"/>
  <p:txStyles>
    <p:titleStyle>
      <a:lvl1pPr algn="r" rtl="0" fontAlgn="base">
        <a:spcBef>
          <a:spcPct val="0"/>
        </a:spcBef>
        <a:spcAft>
          <a:spcPct val="0"/>
        </a:spcAft>
        <a:defRPr sz="4400">
          <a:solidFill>
            <a:schemeClr val="bg1"/>
          </a:solidFill>
          <a:latin typeface="Arial Narrow" pitchFamily="34"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Ø"/>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paontario.ca/Admissions/QualificationProcess/ScheduleofUniversityCoursesforInstituteCredit/1014page15943.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passyourcpa.ca/master-schedule.php"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passyourcpa.ca/technical-resources-module-students.php"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passyourcpa.ca/case-writing-resources.php"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passyourcpa.ca/pass-courses.php#course_group_5"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passyourcpa.ca/technical-resources-accredited-program-students.php"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mjlevi@passufe.ca"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mailto:iwalfish@passufe.ca"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295400" y="2590800"/>
            <a:ext cx="7569200" cy="1219200"/>
          </a:xfrm>
        </p:spPr>
        <p:txBody>
          <a:bodyPr/>
          <a:lstStyle/>
          <a:p>
            <a:r>
              <a:rPr lang="en-CA" dirty="0" smtClean="0"/>
              <a:t>Information Session</a:t>
            </a:r>
          </a:p>
          <a:p>
            <a:r>
              <a:rPr lang="en-CA" dirty="0" smtClean="0"/>
              <a:t>Achieving the CPA Designation</a:t>
            </a:r>
            <a:endParaRPr lang="en-CA" dirty="0"/>
          </a:p>
        </p:txBody>
      </p:sp>
      <p:sp>
        <p:nvSpPr>
          <p:cNvPr id="3" name="Subtitle 8"/>
          <p:cNvSpPr>
            <a:spLocks noGrp="1"/>
          </p:cNvSpPr>
          <p:nvPr>
            <p:ph type="subTitle" idx="1"/>
          </p:nvPr>
        </p:nvSpPr>
        <p:spPr>
          <a:xfrm>
            <a:off x="4343400" y="4379913"/>
            <a:ext cx="4673600" cy="1752600"/>
          </a:xfrm>
        </p:spPr>
        <p:txBody>
          <a:bodyPr/>
          <a:lstStyle/>
          <a:p>
            <a:r>
              <a:rPr lang="en-CA" smtClean="0"/>
              <a:t>2016/2017 </a:t>
            </a:r>
            <a:r>
              <a:rPr lang="en-CA" dirty="0" smtClean="0"/>
              <a:t>Challenge Exams and CFE</a:t>
            </a:r>
          </a:p>
        </p:txBody>
      </p:sp>
      <p:pic>
        <p:nvPicPr>
          <p:cNvPr id="1027" name="Picture 3" descr="L:\MyFiles\York-Pass 2015\Logos\Final PASS Logo - 2015\logo_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52400"/>
            <a:ext cx="28194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16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Capstone 2</a:t>
            </a:r>
            <a:endParaRPr lang="en-CA" dirty="0"/>
          </a:p>
        </p:txBody>
      </p:sp>
      <p:sp>
        <p:nvSpPr>
          <p:cNvPr id="3" name="Content Placeholder 2"/>
          <p:cNvSpPr>
            <a:spLocks noGrp="1"/>
          </p:cNvSpPr>
          <p:nvPr>
            <p:ph idx="1"/>
          </p:nvPr>
        </p:nvSpPr>
        <p:spPr/>
        <p:txBody>
          <a:bodyPr/>
          <a:lstStyle/>
          <a:p>
            <a:pPr marL="0" indent="0">
              <a:buNone/>
            </a:pPr>
            <a:r>
              <a:rPr lang="en-CA" dirty="0"/>
              <a:t>Capstone 2 has three primary objectives</a:t>
            </a:r>
            <a:r>
              <a:rPr lang="en-CA" dirty="0" smtClean="0"/>
              <a:t>:</a:t>
            </a:r>
          </a:p>
          <a:p>
            <a:pPr marL="0" indent="0">
              <a:buNone/>
            </a:pPr>
            <a:endParaRPr lang="en-CA" dirty="0"/>
          </a:p>
          <a:p>
            <a:pPr marL="457200" indent="-457200">
              <a:buAutoNum type="arabicPeriod"/>
            </a:pPr>
            <a:r>
              <a:rPr lang="en-CA" dirty="0" smtClean="0"/>
              <a:t>Continue </a:t>
            </a:r>
            <a:r>
              <a:rPr lang="en-CA" dirty="0"/>
              <a:t>the development of candidates’ enabling </a:t>
            </a:r>
            <a:r>
              <a:rPr lang="en-CA" dirty="0" smtClean="0"/>
              <a:t>competencies, particularly </a:t>
            </a:r>
            <a:r>
              <a:rPr lang="en-CA" dirty="0"/>
              <a:t>their communication and self-management </a:t>
            </a:r>
            <a:r>
              <a:rPr lang="en-CA" dirty="0" smtClean="0"/>
              <a:t>competencies</a:t>
            </a:r>
          </a:p>
          <a:p>
            <a:pPr marL="457200" indent="-457200">
              <a:buAutoNum type="arabicPeriod"/>
            </a:pPr>
            <a:endParaRPr lang="en-CA" dirty="0"/>
          </a:p>
          <a:p>
            <a:pPr marL="457200" indent="-457200">
              <a:buAutoNum type="arabicPeriod" startAt="2"/>
            </a:pPr>
            <a:r>
              <a:rPr lang="en-CA" dirty="0" smtClean="0"/>
              <a:t>Prepare </a:t>
            </a:r>
            <a:r>
              <a:rPr lang="en-CA" dirty="0"/>
              <a:t>candidates for all three days of the Common Final </a:t>
            </a:r>
            <a:r>
              <a:rPr lang="en-CA" dirty="0" smtClean="0"/>
              <a:t>Examination (CFE)</a:t>
            </a:r>
            <a:endParaRPr lang="en-CA" dirty="0" smtClean="0"/>
          </a:p>
          <a:p>
            <a:pPr marL="457200" indent="-457200">
              <a:buAutoNum type="arabicPeriod" startAt="2"/>
            </a:pPr>
            <a:endParaRPr lang="en-CA" dirty="0"/>
          </a:p>
          <a:p>
            <a:pPr marL="457200" indent="-457200">
              <a:buAutoNum type="arabicPeriod" startAt="3"/>
            </a:pPr>
            <a:r>
              <a:rPr lang="en-CA" dirty="0" smtClean="0"/>
              <a:t>Continue </a:t>
            </a:r>
            <a:r>
              <a:rPr lang="en-CA" dirty="0"/>
              <a:t>the development of candidates’ integration of </a:t>
            </a:r>
            <a:r>
              <a:rPr lang="en-CA" dirty="0" smtClean="0"/>
              <a:t>technical competency areas</a:t>
            </a:r>
          </a:p>
          <a:p>
            <a:pPr marL="457200" indent="-457200">
              <a:buAutoNum type="arabicPeriod" startAt="3"/>
            </a:pPr>
            <a:endParaRPr lang="en-CA" dirty="0"/>
          </a:p>
          <a:p>
            <a:pPr marL="0" indent="0">
              <a:buNone/>
            </a:pPr>
            <a:r>
              <a:rPr lang="en-CA" dirty="0" smtClean="0"/>
              <a:t>No Examination at the end of Capstone 2 -  i.e. Everyone passes</a:t>
            </a:r>
            <a:endParaRPr lang="en-CA" dirty="0"/>
          </a:p>
          <a:p>
            <a:pPr marL="0" indent="0">
              <a:buNone/>
            </a:pP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10</a:t>
            </a:fld>
            <a:endParaRPr lang="en-CA" dirty="0"/>
          </a:p>
        </p:txBody>
      </p:sp>
    </p:spTree>
    <p:extLst>
      <p:ext uri="{BB962C8B-B14F-4D97-AF65-F5344CB8AC3E}">
        <p14:creationId xmlns:p14="http://schemas.microsoft.com/office/powerpoint/2010/main" val="117351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Capstone </a:t>
            </a:r>
            <a:r>
              <a:rPr lang="en-CA" dirty="0" smtClean="0"/>
              <a:t>2 (continued)</a:t>
            </a:r>
            <a:endParaRPr lang="en-CA"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CA" dirty="0"/>
              <a:t>Start with a 2 day </a:t>
            </a:r>
            <a:r>
              <a:rPr lang="en-CA" dirty="0" smtClean="0"/>
              <a:t>weekend workshop - before </a:t>
            </a:r>
            <a:r>
              <a:rPr lang="en-CA" dirty="0"/>
              <a:t>that write 1 </a:t>
            </a:r>
            <a:r>
              <a:rPr lang="en-CA" dirty="0" smtClean="0"/>
              <a:t>“multi” case</a:t>
            </a:r>
          </a:p>
          <a:p>
            <a:pPr>
              <a:buFont typeface="Wingdings" panose="05000000000000000000" pitchFamily="2" charset="2"/>
              <a:buChar char="Ø"/>
            </a:pPr>
            <a:endParaRPr lang="en-CA" dirty="0" smtClean="0"/>
          </a:p>
          <a:p>
            <a:pPr>
              <a:buFont typeface="Wingdings" panose="05000000000000000000" pitchFamily="2" charset="2"/>
              <a:buChar char="Ø"/>
            </a:pPr>
            <a:r>
              <a:rPr lang="en-CA" dirty="0" smtClean="0"/>
              <a:t>Workshop will </a:t>
            </a:r>
            <a:r>
              <a:rPr lang="en-CA" dirty="0"/>
              <a:t>teach </a:t>
            </a:r>
            <a:r>
              <a:rPr lang="en-CA" dirty="0" smtClean="0"/>
              <a:t>students </a:t>
            </a:r>
            <a:r>
              <a:rPr lang="en-CA" dirty="0"/>
              <a:t>how to debrief, analyze </a:t>
            </a:r>
            <a:r>
              <a:rPr lang="en-CA" dirty="0" smtClean="0"/>
              <a:t>response</a:t>
            </a:r>
          </a:p>
          <a:p>
            <a:pPr>
              <a:buFont typeface="Wingdings" panose="05000000000000000000" pitchFamily="2" charset="2"/>
              <a:buChar char="Ø"/>
            </a:pPr>
            <a:endParaRPr lang="en-CA" dirty="0"/>
          </a:p>
          <a:p>
            <a:pPr>
              <a:buFont typeface="Wingdings" panose="05000000000000000000" pitchFamily="2" charset="2"/>
              <a:buChar char="Ø"/>
            </a:pPr>
            <a:r>
              <a:rPr lang="en-CA" dirty="0" smtClean="0"/>
              <a:t>Over the course of 7 weeks will require </a:t>
            </a:r>
            <a:r>
              <a:rPr lang="en-CA" dirty="0"/>
              <a:t>10 – 15 structured hours a week (say max 20</a:t>
            </a:r>
            <a:r>
              <a:rPr lang="en-CA" dirty="0" smtClean="0"/>
              <a:t>)</a:t>
            </a:r>
          </a:p>
          <a:p>
            <a:pPr>
              <a:buFont typeface="Wingdings" panose="05000000000000000000" pitchFamily="2" charset="2"/>
              <a:buChar char="Ø"/>
            </a:pPr>
            <a:endParaRPr lang="en-CA" dirty="0"/>
          </a:p>
          <a:p>
            <a:pPr>
              <a:spcBef>
                <a:spcPts val="0"/>
              </a:spcBef>
              <a:buFont typeface="Wingdings" panose="05000000000000000000" pitchFamily="2" charset="2"/>
              <a:buChar char="Ø"/>
            </a:pPr>
            <a:r>
              <a:rPr lang="en-CA" dirty="0"/>
              <a:t>Limited opportunity to write practice </a:t>
            </a:r>
            <a:r>
              <a:rPr lang="en-CA" dirty="0" smtClean="0"/>
              <a:t>cases; some cases marked; cases debriefed in online webinars </a:t>
            </a:r>
            <a:endParaRPr lang="en-CA" dirty="0"/>
          </a:p>
          <a:p>
            <a:pPr>
              <a:spcBef>
                <a:spcPts val="0"/>
              </a:spcBef>
              <a:buFont typeface="Wingdings" panose="05000000000000000000" pitchFamily="2" charset="2"/>
              <a:buChar char="Ø"/>
            </a:pPr>
            <a:endParaRPr lang="en-CA" dirty="0"/>
          </a:p>
          <a:p>
            <a:pPr>
              <a:buFont typeface="Wingdings" panose="05000000000000000000" pitchFamily="2" charset="2"/>
              <a:buChar char="Ø"/>
            </a:pPr>
            <a:endParaRPr lang="en-CA" dirty="0" smtClean="0"/>
          </a:p>
          <a:p>
            <a:pPr>
              <a:buFont typeface="Wingdings" panose="05000000000000000000" pitchFamily="2" charset="2"/>
              <a:buChar char="Ø"/>
            </a:pPr>
            <a:endParaRPr lang="en-CA" dirty="0"/>
          </a:p>
          <a:p>
            <a:pPr marL="0" indent="0">
              <a:buNone/>
            </a:pPr>
            <a:endParaRPr lang="en-CA" dirty="0" smtClean="0"/>
          </a:p>
          <a:p>
            <a:pPr>
              <a:buFont typeface="Wingdings" panose="05000000000000000000" pitchFamily="2" charset="2"/>
              <a:buChar char="Ø"/>
            </a:pP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11</a:t>
            </a:fld>
            <a:endParaRPr lang="en-CA" dirty="0"/>
          </a:p>
        </p:txBody>
      </p:sp>
    </p:spTree>
    <p:extLst>
      <p:ext uri="{BB962C8B-B14F-4D97-AF65-F5344CB8AC3E}">
        <p14:creationId xmlns:p14="http://schemas.microsoft.com/office/powerpoint/2010/main" val="1487749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Description of CFE</a:t>
            </a:r>
            <a:endParaRPr lang="en-CA" dirty="0"/>
          </a:p>
        </p:txBody>
      </p:sp>
      <p:sp>
        <p:nvSpPr>
          <p:cNvPr id="3" name="Content Placeholder 2"/>
          <p:cNvSpPr>
            <a:spLocks noGrp="1"/>
          </p:cNvSpPr>
          <p:nvPr>
            <p:ph idx="1"/>
          </p:nvPr>
        </p:nvSpPr>
        <p:spPr>
          <a:xfrm>
            <a:off x="457200" y="1752600"/>
            <a:ext cx="8229600" cy="4297363"/>
          </a:xfrm>
        </p:spPr>
        <p:txBody>
          <a:bodyPr/>
          <a:lstStyle/>
          <a:p>
            <a:pPr>
              <a:spcBef>
                <a:spcPts val="0"/>
              </a:spcBef>
              <a:buFont typeface="Wingdings" panose="05000000000000000000" pitchFamily="2" charset="2"/>
              <a:buChar char="Ø"/>
            </a:pPr>
            <a:r>
              <a:rPr lang="en-CA" dirty="0" smtClean="0"/>
              <a:t>CFE is 3 days long </a:t>
            </a:r>
          </a:p>
          <a:p>
            <a:pPr>
              <a:spcBef>
                <a:spcPts val="0"/>
              </a:spcBef>
              <a:buFont typeface="Wingdings" panose="05000000000000000000" pitchFamily="2" charset="2"/>
              <a:buChar char="Ø"/>
            </a:pPr>
            <a:endParaRPr lang="en-CA" dirty="0" smtClean="0"/>
          </a:p>
          <a:p>
            <a:pPr indent="17463">
              <a:spcBef>
                <a:spcPts val="0"/>
              </a:spcBef>
              <a:buFont typeface="Wingdings" panose="05000000000000000000" pitchFamily="2" charset="2"/>
              <a:buChar char="Ø"/>
            </a:pPr>
            <a:r>
              <a:rPr lang="en-CA" dirty="0" smtClean="0"/>
              <a:t>Day 1 – Based on Capstone 1</a:t>
            </a:r>
          </a:p>
          <a:p>
            <a:pPr indent="17463">
              <a:spcBef>
                <a:spcPts val="0"/>
              </a:spcBef>
              <a:buFont typeface="Wingdings" panose="05000000000000000000" pitchFamily="2" charset="2"/>
              <a:buChar char="Ø"/>
            </a:pPr>
            <a:r>
              <a:rPr lang="en-CA" dirty="0" smtClean="0"/>
              <a:t>Day 2 – Comp</a:t>
            </a:r>
          </a:p>
          <a:p>
            <a:pPr indent="17463">
              <a:spcBef>
                <a:spcPts val="0"/>
              </a:spcBef>
              <a:buFont typeface="Wingdings" panose="05000000000000000000" pitchFamily="2" charset="2"/>
              <a:buChar char="Ø"/>
            </a:pPr>
            <a:r>
              <a:rPr lang="en-CA" dirty="0" smtClean="0"/>
              <a:t>Day 3 – </a:t>
            </a:r>
            <a:r>
              <a:rPr lang="en-CA" dirty="0" err="1" smtClean="0"/>
              <a:t>Multis</a:t>
            </a:r>
            <a:endParaRPr lang="en-CA" dirty="0" smtClean="0"/>
          </a:p>
          <a:p>
            <a:pPr>
              <a:spcBef>
                <a:spcPts val="0"/>
              </a:spcBef>
              <a:buFont typeface="Wingdings" panose="05000000000000000000" pitchFamily="2" charset="2"/>
              <a:buChar char="Ø"/>
            </a:pPr>
            <a:endParaRPr lang="en-CA" dirty="0" smtClean="0"/>
          </a:p>
          <a:p>
            <a:pPr>
              <a:spcBef>
                <a:spcPts val="0"/>
              </a:spcBef>
              <a:buFont typeface="Wingdings" panose="05000000000000000000" pitchFamily="2" charset="2"/>
              <a:buChar char="Ø"/>
            </a:pPr>
            <a:r>
              <a:rPr lang="en-CA" dirty="0" smtClean="0"/>
              <a:t>CFE covers the same 6 Competencies covered in Core modules:</a:t>
            </a:r>
          </a:p>
          <a:p>
            <a:pPr>
              <a:spcBef>
                <a:spcPts val="0"/>
              </a:spcBef>
              <a:buFont typeface="Wingdings" panose="05000000000000000000" pitchFamily="2" charset="2"/>
              <a:buChar char="Ø"/>
            </a:pPr>
            <a:endParaRPr lang="en-CA" dirty="0" smtClean="0"/>
          </a:p>
          <a:p>
            <a:pPr marL="0" indent="0">
              <a:spcBef>
                <a:spcPts val="0"/>
              </a:spcBef>
              <a:buNone/>
            </a:pPr>
            <a:r>
              <a:rPr lang="en-CA" dirty="0"/>
              <a:t>	</a:t>
            </a:r>
            <a:r>
              <a:rPr lang="en-CA" dirty="0" smtClean="0"/>
              <a:t>1) 	Audit &amp; Assurance</a:t>
            </a:r>
          </a:p>
          <a:p>
            <a:pPr marL="0" indent="0">
              <a:spcBef>
                <a:spcPts val="0"/>
              </a:spcBef>
              <a:buNone/>
            </a:pPr>
            <a:r>
              <a:rPr lang="en-CA" dirty="0"/>
              <a:t>	</a:t>
            </a:r>
            <a:r>
              <a:rPr lang="en-CA" dirty="0" smtClean="0"/>
              <a:t>2)	Financial </a:t>
            </a:r>
            <a:r>
              <a:rPr lang="en-CA" dirty="0"/>
              <a:t>R</a:t>
            </a:r>
            <a:r>
              <a:rPr lang="en-CA" dirty="0" smtClean="0"/>
              <a:t>eporting</a:t>
            </a:r>
          </a:p>
          <a:p>
            <a:pPr marL="0" indent="0">
              <a:spcBef>
                <a:spcPts val="0"/>
              </a:spcBef>
              <a:buNone/>
            </a:pPr>
            <a:r>
              <a:rPr lang="en-CA" dirty="0" smtClean="0"/>
              <a:t>	3) 	Management Accounting</a:t>
            </a:r>
          </a:p>
          <a:p>
            <a:pPr marL="0" indent="0">
              <a:spcBef>
                <a:spcPts val="0"/>
              </a:spcBef>
              <a:buNone/>
            </a:pPr>
            <a:r>
              <a:rPr lang="en-CA" dirty="0" smtClean="0"/>
              <a:t>	4) 	Finance</a:t>
            </a:r>
          </a:p>
          <a:p>
            <a:pPr marL="0" indent="0">
              <a:spcBef>
                <a:spcPts val="0"/>
              </a:spcBef>
              <a:buNone/>
            </a:pPr>
            <a:r>
              <a:rPr lang="en-CA" dirty="0" smtClean="0"/>
              <a:t>	5) 	Taxation</a:t>
            </a:r>
          </a:p>
          <a:p>
            <a:pPr marL="0" indent="0">
              <a:spcBef>
                <a:spcPts val="0"/>
              </a:spcBef>
              <a:buNone/>
            </a:pPr>
            <a:r>
              <a:rPr lang="en-CA" dirty="0" smtClean="0"/>
              <a:t>	6) 	Strategy and Governance</a:t>
            </a:r>
          </a:p>
          <a:p>
            <a:pPr>
              <a:spcBef>
                <a:spcPts val="0"/>
              </a:spcBef>
              <a:buFont typeface="Wingdings" panose="05000000000000000000" pitchFamily="2" charset="2"/>
              <a:buChar char="Ø"/>
            </a:pPr>
            <a:endParaRPr lang="en-CA" dirty="0"/>
          </a:p>
          <a:p>
            <a:pPr>
              <a:spcBef>
                <a:spcPts val="0"/>
              </a:spcBef>
              <a:buFont typeface="Wingdings" panose="05000000000000000000" pitchFamily="2" charset="2"/>
              <a:buChar char="Ø"/>
            </a:pPr>
            <a:endParaRPr lang="en-CA" dirty="0" smtClean="0"/>
          </a:p>
          <a:p>
            <a:pPr marL="0" indent="0">
              <a:spcBef>
                <a:spcPts val="0"/>
              </a:spcBef>
              <a:buNone/>
            </a:pPr>
            <a:endParaRPr lang="en-CA" dirty="0"/>
          </a:p>
          <a:p>
            <a:pPr>
              <a:spcBef>
                <a:spcPts val="0"/>
              </a:spcBef>
              <a:buFont typeface="Wingdings" panose="05000000000000000000" pitchFamily="2" charset="2"/>
              <a:buChar char="Ø"/>
            </a:pPr>
            <a:endParaRPr lang="en-CA" dirty="0"/>
          </a:p>
          <a:p>
            <a:pPr>
              <a:buFont typeface="Wingdings" panose="05000000000000000000" pitchFamily="2" charset="2"/>
              <a:buChar char="Ø"/>
            </a:pPr>
            <a:endParaRPr lang="en-CA" dirty="0"/>
          </a:p>
          <a:p>
            <a:pPr>
              <a:buFont typeface="Wingdings" panose="05000000000000000000" pitchFamily="2" charset="2"/>
              <a:buChar char="Ø"/>
            </a:pPr>
            <a:endParaRPr lang="en-CA" dirty="0"/>
          </a:p>
          <a:p>
            <a:pPr>
              <a:buFont typeface="Wingdings" panose="05000000000000000000" pitchFamily="2" charset="2"/>
              <a:buChar char="Ø"/>
            </a:pP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12</a:t>
            </a:fld>
            <a:endParaRPr lang="en-CA" dirty="0"/>
          </a:p>
        </p:txBody>
      </p:sp>
    </p:spTree>
    <p:extLst>
      <p:ext uri="{BB962C8B-B14F-4D97-AF65-F5344CB8AC3E}">
        <p14:creationId xmlns:p14="http://schemas.microsoft.com/office/powerpoint/2010/main" val="4057807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Description of </a:t>
            </a:r>
            <a:r>
              <a:rPr lang="en-CA" dirty="0" smtClean="0"/>
              <a:t>CFE (continued)</a:t>
            </a:r>
            <a:endParaRPr lang="en-CA" dirty="0"/>
          </a:p>
        </p:txBody>
      </p:sp>
      <p:sp>
        <p:nvSpPr>
          <p:cNvPr id="3" name="Content Placeholder 2"/>
          <p:cNvSpPr>
            <a:spLocks noGrp="1"/>
          </p:cNvSpPr>
          <p:nvPr>
            <p:ph idx="1"/>
          </p:nvPr>
        </p:nvSpPr>
        <p:spPr/>
        <p:txBody>
          <a:bodyPr/>
          <a:lstStyle/>
          <a:p>
            <a:pPr>
              <a:spcBef>
                <a:spcPts val="0"/>
              </a:spcBef>
              <a:buFont typeface="Wingdings" panose="05000000000000000000" pitchFamily="2" charset="2"/>
              <a:buChar char="Ø"/>
            </a:pPr>
            <a:r>
              <a:rPr lang="en-CA" sz="1800" dirty="0" smtClean="0"/>
              <a:t>Required to achieve “Depth” in 2 areas on the CFE and would need to only achieve “Breadth” in the others areas</a:t>
            </a:r>
          </a:p>
          <a:p>
            <a:pPr>
              <a:spcBef>
                <a:spcPts val="0"/>
              </a:spcBef>
              <a:buFont typeface="Wingdings" panose="05000000000000000000" pitchFamily="2" charset="2"/>
              <a:buChar char="Ø"/>
            </a:pPr>
            <a:endParaRPr lang="en-CA" sz="1800" dirty="0" smtClean="0"/>
          </a:p>
          <a:p>
            <a:pPr>
              <a:spcBef>
                <a:spcPts val="0"/>
              </a:spcBef>
              <a:buFont typeface="Wingdings" panose="05000000000000000000" pitchFamily="2" charset="2"/>
              <a:buChar char="Ø"/>
            </a:pPr>
            <a:r>
              <a:rPr lang="en-CA" sz="1800" dirty="0" smtClean="0"/>
              <a:t>For CPA External Audit, would need to achieve depth in the 2 areas, Assurance and Financial Reporting</a:t>
            </a:r>
          </a:p>
          <a:p>
            <a:pPr marL="0" indent="0">
              <a:spcBef>
                <a:spcPts val="0"/>
              </a:spcBef>
              <a:buNone/>
            </a:pPr>
            <a:endParaRPr lang="en-CA" sz="1800" dirty="0" smtClean="0"/>
          </a:p>
          <a:p>
            <a:pPr>
              <a:spcBef>
                <a:spcPts val="0"/>
              </a:spcBef>
              <a:buFont typeface="Wingdings" panose="05000000000000000000" pitchFamily="2" charset="2"/>
              <a:buChar char="Ø"/>
            </a:pPr>
            <a:r>
              <a:rPr lang="en-CA" sz="1800" dirty="0" smtClean="0"/>
              <a:t>Otherwise need to achieve depth in either Financial Reporting or Management Accounting plus any one of the other 4 competencies, Assurance, Taxation, Performance Management or Finance</a:t>
            </a:r>
          </a:p>
          <a:p>
            <a:pPr>
              <a:spcBef>
                <a:spcPts val="0"/>
              </a:spcBef>
              <a:buFont typeface="Wingdings" panose="05000000000000000000" pitchFamily="2" charset="2"/>
              <a:buChar char="Ø"/>
            </a:pPr>
            <a:endParaRPr lang="en-CA" sz="1800" dirty="0"/>
          </a:p>
          <a:p>
            <a:pPr>
              <a:spcBef>
                <a:spcPts val="0"/>
              </a:spcBef>
              <a:buFont typeface="Wingdings" panose="05000000000000000000" pitchFamily="2" charset="2"/>
              <a:buChar char="Ø"/>
            </a:pPr>
            <a:r>
              <a:rPr lang="en-CA" sz="1800" dirty="0" smtClean="0"/>
              <a:t>Would make a choice of one of the four depth areas before the CFE</a:t>
            </a:r>
          </a:p>
          <a:p>
            <a:pPr>
              <a:spcBef>
                <a:spcPts val="0"/>
              </a:spcBef>
              <a:buFont typeface="Wingdings" panose="05000000000000000000" pitchFamily="2" charset="2"/>
              <a:buChar char="Ø"/>
            </a:pPr>
            <a:endParaRPr lang="en-CA" sz="1800" dirty="0" smtClean="0"/>
          </a:p>
          <a:p>
            <a:pPr>
              <a:spcBef>
                <a:spcPts val="0"/>
              </a:spcBef>
              <a:buFont typeface="Wingdings" panose="05000000000000000000" pitchFamily="2" charset="2"/>
              <a:buChar char="Ø"/>
            </a:pPr>
            <a:r>
              <a:rPr lang="en-CA" sz="1800" dirty="0" smtClean="0"/>
              <a:t>Roll on the elective comp on Day 2 of CFE will differ depending on depth </a:t>
            </a:r>
            <a:r>
              <a:rPr lang="en-CA" sz="1800" dirty="0" smtClean="0"/>
              <a:t>area </a:t>
            </a:r>
            <a:r>
              <a:rPr lang="en-CA" sz="1800" dirty="0" smtClean="0"/>
              <a:t>chosen – also different information will be provided depending on depth area chosen</a:t>
            </a:r>
          </a:p>
          <a:p>
            <a:pPr>
              <a:spcBef>
                <a:spcPts val="0"/>
              </a:spcBef>
              <a:buFont typeface="Wingdings" panose="05000000000000000000" pitchFamily="2" charset="2"/>
              <a:buChar char="Ø"/>
            </a:pPr>
            <a:endParaRPr lang="en-CA" dirty="0"/>
          </a:p>
          <a:p>
            <a:pPr marL="0" indent="0">
              <a:spcBef>
                <a:spcPts val="0"/>
              </a:spcBef>
              <a:buNone/>
            </a:pPr>
            <a:r>
              <a:rPr lang="en-CA" dirty="0"/>
              <a:t>	</a:t>
            </a:r>
          </a:p>
          <a:p>
            <a:pPr>
              <a:spcBef>
                <a:spcPts val="0"/>
              </a:spcBef>
              <a:buFont typeface="Wingdings" panose="05000000000000000000" pitchFamily="2" charset="2"/>
              <a:buChar char="Ø"/>
            </a:pPr>
            <a:endParaRPr lang="en-CA" dirty="0" smtClean="0"/>
          </a:p>
          <a:p>
            <a:pPr marL="0" indent="0">
              <a:spcBef>
                <a:spcPts val="0"/>
              </a:spcBef>
              <a:buNone/>
            </a:pPr>
            <a:endParaRPr lang="en-CA" dirty="0"/>
          </a:p>
          <a:p>
            <a:pPr>
              <a:spcBef>
                <a:spcPts val="0"/>
              </a:spcBef>
              <a:buFont typeface="Wingdings" panose="05000000000000000000" pitchFamily="2" charset="2"/>
              <a:buChar char="Ø"/>
            </a:pPr>
            <a:endParaRPr lang="en-CA" dirty="0"/>
          </a:p>
          <a:p>
            <a:pPr>
              <a:buFont typeface="Wingdings" panose="05000000000000000000" pitchFamily="2" charset="2"/>
              <a:buChar char="Ø"/>
            </a:pPr>
            <a:endParaRPr lang="en-CA" dirty="0"/>
          </a:p>
          <a:p>
            <a:pPr>
              <a:buFont typeface="Wingdings" panose="05000000000000000000" pitchFamily="2" charset="2"/>
              <a:buChar char="Ø"/>
            </a:pPr>
            <a:endParaRPr lang="en-CA" dirty="0"/>
          </a:p>
          <a:p>
            <a:pPr>
              <a:buFont typeface="Wingdings" panose="05000000000000000000" pitchFamily="2" charset="2"/>
              <a:buChar char="Ø"/>
            </a:pP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13</a:t>
            </a:fld>
            <a:endParaRPr lang="en-CA" dirty="0"/>
          </a:p>
        </p:txBody>
      </p:sp>
    </p:spTree>
    <p:extLst>
      <p:ext uri="{BB962C8B-B14F-4D97-AF65-F5344CB8AC3E}">
        <p14:creationId xmlns:p14="http://schemas.microsoft.com/office/powerpoint/2010/main" val="1501950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mtClean="0"/>
              <a:t>Case Writing Techniques</a:t>
            </a:r>
            <a:endParaRPr lang="en-CA" dirty="0"/>
          </a:p>
        </p:txBody>
      </p:sp>
      <p:sp>
        <p:nvSpPr>
          <p:cNvPr id="3" name="Slide Number Placeholder 2"/>
          <p:cNvSpPr>
            <a:spLocks noGrp="1"/>
          </p:cNvSpPr>
          <p:nvPr>
            <p:ph type="sldNum" sz="quarter" idx="12"/>
          </p:nvPr>
        </p:nvSpPr>
        <p:spPr/>
        <p:txBody>
          <a:bodyPr/>
          <a:lstStyle/>
          <a:p>
            <a:fld id="{144797A7-AD5F-41FE-B940-EEB67F4741AD}" type="slidenum">
              <a:rPr lang="en-CA" smtClean="0"/>
              <a:pPr/>
              <a:t>14</a:t>
            </a:fld>
            <a:endParaRPr lang="en-CA" dirty="0"/>
          </a:p>
        </p:txBody>
      </p:sp>
      <p:pic>
        <p:nvPicPr>
          <p:cNvPr id="2178" name="Picture 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029200" y="2133600"/>
            <a:ext cx="1447800" cy="294022"/>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4876800" y="3048000"/>
            <a:ext cx="1600200" cy="2286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7162800" y="1970672"/>
            <a:ext cx="1752600" cy="309939"/>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4800600" y="4953000"/>
            <a:ext cx="1828800" cy="3810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457200" y="838200"/>
            <a:ext cx="3962400" cy="5334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15"/>
          <p:cNvSpPr txBox="1"/>
          <p:nvPr/>
        </p:nvSpPr>
        <p:spPr>
          <a:xfrm>
            <a:off x="2209800" y="511373"/>
            <a:ext cx="6096000" cy="307777"/>
          </a:xfrm>
          <a:prstGeom prst="rect">
            <a:avLst/>
          </a:prstGeom>
          <a:noFill/>
        </p:spPr>
        <p:txBody>
          <a:bodyPr wrap="square" rtlCol="0">
            <a:spAutoFit/>
          </a:bodyPr>
          <a:ls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CA" sz="1400" b="1" dirty="0" smtClean="0">
                <a:solidFill>
                  <a:srgbClr val="C00000"/>
                </a:solidFill>
              </a:rPr>
              <a:t>Will not be relevant to most students given 2015 date</a:t>
            </a:r>
            <a:endParaRPr lang="en-CA" sz="1400" b="1" dirty="0">
              <a:solidFill>
                <a:srgbClr val="C00000"/>
              </a:solidFill>
            </a:endParaRPr>
          </a:p>
        </p:txBody>
      </p:sp>
    </p:spTree>
    <p:extLst>
      <p:ext uri="{BB962C8B-B14F-4D97-AF65-F5344CB8AC3E}">
        <p14:creationId xmlns:p14="http://schemas.microsoft.com/office/powerpoint/2010/main" val="98025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Deciding which Path to Take</a:t>
            </a:r>
            <a:endParaRPr lang="en-CA" dirty="0"/>
          </a:p>
        </p:txBody>
      </p:sp>
      <p:sp>
        <p:nvSpPr>
          <p:cNvPr id="3" name="Content Placeholder 2"/>
          <p:cNvSpPr>
            <a:spLocks noGrp="1"/>
          </p:cNvSpPr>
          <p:nvPr>
            <p:ph idx="1"/>
          </p:nvPr>
        </p:nvSpPr>
        <p:spPr/>
        <p:txBody>
          <a:bodyPr/>
          <a:lstStyle/>
          <a:p>
            <a:pPr marL="0" indent="0">
              <a:buNone/>
            </a:pPr>
            <a:r>
              <a:rPr lang="en-CA" sz="3200" dirty="0" smtClean="0">
                <a:solidFill>
                  <a:srgbClr val="FF0000"/>
                </a:solidFill>
              </a:rPr>
              <a:t>Advantages of Challenge Exams over Taking the Modules</a:t>
            </a:r>
          </a:p>
          <a:p>
            <a:pPr marL="0" indent="0">
              <a:buNone/>
            </a:pPr>
            <a:endParaRPr lang="en-CA" dirty="0"/>
          </a:p>
          <a:p>
            <a:pPr marL="457200" indent="-457200">
              <a:buAutoNum type="arabicParenBoth"/>
            </a:pPr>
            <a:r>
              <a:rPr lang="en-CA" dirty="0" smtClean="0"/>
              <a:t>Less Costly</a:t>
            </a:r>
          </a:p>
          <a:p>
            <a:pPr marL="457200" indent="-457200">
              <a:buAutoNum type="arabicParenBoth"/>
            </a:pPr>
            <a:endParaRPr lang="en-CA" dirty="0"/>
          </a:p>
          <a:p>
            <a:pPr lvl="1"/>
            <a:r>
              <a:rPr lang="en-CA" dirty="0" smtClean="0"/>
              <a:t>The Modules are far more costly than simply writing the challenge exams and taking a prep course </a:t>
            </a:r>
          </a:p>
          <a:p>
            <a:pPr marL="0" indent="0">
              <a:buNone/>
            </a:pPr>
            <a:endParaRPr lang="en-CA" dirty="0"/>
          </a:p>
          <a:p>
            <a:pPr marL="457200" lvl="1" indent="0">
              <a:buNone/>
            </a:pPr>
            <a:endParaRPr lang="en-CA" dirty="0" smtClean="0"/>
          </a:p>
        </p:txBody>
      </p:sp>
      <p:sp>
        <p:nvSpPr>
          <p:cNvPr id="4" name="Slide Number Placeholder 3"/>
          <p:cNvSpPr>
            <a:spLocks noGrp="1"/>
          </p:cNvSpPr>
          <p:nvPr>
            <p:ph type="sldNum" sz="quarter" idx="12"/>
          </p:nvPr>
        </p:nvSpPr>
        <p:spPr/>
        <p:txBody>
          <a:bodyPr/>
          <a:lstStyle/>
          <a:p>
            <a:fld id="{D7AE4CA3-CCCA-4807-B2B8-0039260C33F6}" type="slidenum">
              <a:rPr lang="en-CA" smtClean="0"/>
              <a:pPr/>
              <a:t>15</a:t>
            </a:fld>
            <a:endParaRPr lang="en-CA" dirty="0"/>
          </a:p>
        </p:txBody>
      </p:sp>
      <p:sp>
        <p:nvSpPr>
          <p:cNvPr id="5" name="Rectangle 4"/>
          <p:cNvSpPr/>
          <p:nvPr/>
        </p:nvSpPr>
        <p:spPr>
          <a:xfrm>
            <a:off x="457200" y="3200400"/>
            <a:ext cx="1676400" cy="485471"/>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9664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Deciding which P</a:t>
            </a:r>
            <a:r>
              <a:rPr lang="en-CA" dirty="0" smtClean="0"/>
              <a:t>ath </a:t>
            </a:r>
            <a:r>
              <a:rPr lang="en-CA" dirty="0"/>
              <a:t>to Take (continued)</a:t>
            </a:r>
          </a:p>
        </p:txBody>
      </p:sp>
      <p:sp>
        <p:nvSpPr>
          <p:cNvPr id="3" name="Content Placeholder 2"/>
          <p:cNvSpPr>
            <a:spLocks noGrp="1"/>
          </p:cNvSpPr>
          <p:nvPr>
            <p:ph idx="1"/>
          </p:nvPr>
        </p:nvSpPr>
        <p:spPr>
          <a:xfrm>
            <a:off x="457200" y="1676400"/>
            <a:ext cx="8229600" cy="4297363"/>
          </a:xfrm>
        </p:spPr>
        <p:txBody>
          <a:bodyPr/>
          <a:lstStyle/>
          <a:p>
            <a:pPr marL="0" indent="0">
              <a:buNone/>
            </a:pPr>
            <a:r>
              <a:rPr lang="en-CA" dirty="0" smtClean="0"/>
              <a:t>(2)    More </a:t>
            </a:r>
            <a:r>
              <a:rPr lang="en-CA" dirty="0"/>
              <a:t>Study Time</a:t>
            </a:r>
          </a:p>
          <a:p>
            <a:pPr marL="457200" indent="-457200">
              <a:buAutoNum type="arabicParenBoth"/>
            </a:pPr>
            <a:endParaRPr lang="en-CA" dirty="0"/>
          </a:p>
          <a:p>
            <a:pPr lvl="1"/>
            <a:r>
              <a:rPr lang="en-CA" dirty="0" smtClean="0"/>
              <a:t>Modules take up a significant amount of time, more than a prep course </a:t>
            </a:r>
          </a:p>
          <a:p>
            <a:pPr lvl="1"/>
            <a:endParaRPr lang="en-CA" dirty="0" smtClean="0"/>
          </a:p>
          <a:p>
            <a:pPr marL="0" indent="0">
              <a:buNone/>
            </a:pPr>
            <a:r>
              <a:rPr lang="en-CA" dirty="0" smtClean="0"/>
              <a:t>(3)    Stronger Technical</a:t>
            </a:r>
            <a:endParaRPr lang="en-CA" dirty="0"/>
          </a:p>
          <a:p>
            <a:pPr marL="457200" indent="-457200">
              <a:buAutoNum type="arabicParenBoth"/>
            </a:pPr>
            <a:endParaRPr lang="en-CA" dirty="0"/>
          </a:p>
          <a:p>
            <a:pPr lvl="1"/>
            <a:r>
              <a:rPr lang="en-CA" dirty="0" smtClean="0"/>
              <a:t>Many students who take the modules complain that the technical is not at a high enough level and want to supplement it </a:t>
            </a:r>
          </a:p>
          <a:p>
            <a:pPr lvl="1"/>
            <a:endParaRPr lang="en-CA" dirty="0"/>
          </a:p>
          <a:p>
            <a:pPr marL="0" indent="0">
              <a:buNone/>
            </a:pPr>
            <a:endParaRPr lang="en-CA" dirty="0"/>
          </a:p>
        </p:txBody>
      </p:sp>
      <p:sp>
        <p:nvSpPr>
          <p:cNvPr id="4" name="Slide Number Placeholder 3"/>
          <p:cNvSpPr>
            <a:spLocks noGrp="1"/>
          </p:cNvSpPr>
          <p:nvPr>
            <p:ph type="sldNum" sz="quarter" idx="12"/>
          </p:nvPr>
        </p:nvSpPr>
        <p:spPr/>
        <p:txBody>
          <a:bodyPr/>
          <a:lstStyle/>
          <a:p>
            <a:fld id="{D7AE4CA3-CCCA-4807-B2B8-0039260C33F6}" type="slidenum">
              <a:rPr lang="en-CA" smtClean="0"/>
              <a:pPr/>
              <a:t>16</a:t>
            </a:fld>
            <a:endParaRPr lang="en-CA" dirty="0"/>
          </a:p>
        </p:txBody>
      </p:sp>
      <p:sp>
        <p:nvSpPr>
          <p:cNvPr id="5" name="Rectangle 4"/>
          <p:cNvSpPr/>
          <p:nvPr/>
        </p:nvSpPr>
        <p:spPr>
          <a:xfrm>
            <a:off x="457200" y="1676400"/>
            <a:ext cx="2209800" cy="38310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457200" y="3124200"/>
            <a:ext cx="2438400" cy="38310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4724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Deciding which </a:t>
            </a:r>
            <a:r>
              <a:rPr lang="en-CA" dirty="0" smtClean="0"/>
              <a:t>Path </a:t>
            </a:r>
            <a:r>
              <a:rPr lang="en-CA" dirty="0"/>
              <a:t>to </a:t>
            </a:r>
            <a:r>
              <a:rPr lang="en-CA" dirty="0" smtClean="0"/>
              <a:t>Take (</a:t>
            </a:r>
            <a:r>
              <a:rPr lang="en-CA" dirty="0"/>
              <a:t>continued)</a:t>
            </a:r>
          </a:p>
        </p:txBody>
      </p:sp>
      <p:sp>
        <p:nvSpPr>
          <p:cNvPr id="3" name="Content Placeholder 2"/>
          <p:cNvSpPr>
            <a:spLocks noGrp="1"/>
          </p:cNvSpPr>
          <p:nvPr>
            <p:ph idx="1"/>
          </p:nvPr>
        </p:nvSpPr>
        <p:spPr/>
        <p:txBody>
          <a:bodyPr/>
          <a:lstStyle/>
          <a:p>
            <a:pPr marL="0" indent="0">
              <a:buNone/>
            </a:pPr>
            <a:r>
              <a:rPr lang="en-CA" dirty="0" smtClean="0"/>
              <a:t>(4)    Specifically Designed to Prepare Students for the Challenge Exams</a:t>
            </a:r>
            <a:endParaRPr lang="en-CA" dirty="0"/>
          </a:p>
          <a:p>
            <a:pPr marL="457200" indent="-457200">
              <a:buAutoNum type="arabicParenBoth"/>
            </a:pPr>
            <a:endParaRPr lang="en-CA" dirty="0"/>
          </a:p>
          <a:p>
            <a:pPr lvl="1"/>
            <a:r>
              <a:rPr lang="en-CA" dirty="0" smtClean="0"/>
              <a:t>Modules vary in quality and instructors have little knowledge of the Challenge Exams</a:t>
            </a:r>
          </a:p>
          <a:p>
            <a:pPr lvl="1"/>
            <a:endParaRPr lang="en-CA" dirty="0" smtClean="0"/>
          </a:p>
          <a:p>
            <a:pPr marL="0" indent="0">
              <a:buNone/>
            </a:pPr>
            <a:r>
              <a:rPr lang="en-CA" dirty="0" smtClean="0"/>
              <a:t>(5)    Same Chance of Passing</a:t>
            </a:r>
            <a:endParaRPr lang="en-CA" dirty="0"/>
          </a:p>
          <a:p>
            <a:pPr marL="457200" indent="-457200">
              <a:buAutoNum type="arabicParenBoth"/>
            </a:pPr>
            <a:endParaRPr lang="en-CA" dirty="0"/>
          </a:p>
          <a:p>
            <a:pPr lvl="1"/>
            <a:r>
              <a:rPr lang="en-CA" dirty="0" smtClean="0"/>
              <a:t>There appears to be no evidence that students do better on the exams when coming from the Modules</a:t>
            </a:r>
          </a:p>
          <a:p>
            <a:pPr lvl="1"/>
            <a:endParaRPr lang="en-CA" dirty="0"/>
          </a:p>
          <a:p>
            <a:pPr lvl="1"/>
            <a:r>
              <a:rPr lang="en-CA" dirty="0" smtClean="0"/>
              <a:t>With proper preparation for the Challenge Exams, one should be successful (pass rates are not disclosed, but appear very high)</a:t>
            </a:r>
            <a:endParaRPr lang="en-CA" dirty="0"/>
          </a:p>
          <a:p>
            <a:pPr marL="457200" lvl="1" indent="0">
              <a:buNone/>
            </a:pPr>
            <a:endParaRPr lang="en-CA" dirty="0"/>
          </a:p>
          <a:p>
            <a:endParaRPr lang="en-CA" dirty="0"/>
          </a:p>
        </p:txBody>
      </p:sp>
      <p:sp>
        <p:nvSpPr>
          <p:cNvPr id="4" name="Slide Number Placeholder 3"/>
          <p:cNvSpPr>
            <a:spLocks noGrp="1"/>
          </p:cNvSpPr>
          <p:nvPr>
            <p:ph type="sldNum" sz="quarter" idx="12"/>
          </p:nvPr>
        </p:nvSpPr>
        <p:spPr/>
        <p:txBody>
          <a:bodyPr/>
          <a:lstStyle/>
          <a:p>
            <a:fld id="{D7AE4CA3-CCCA-4807-B2B8-0039260C33F6}" type="slidenum">
              <a:rPr lang="en-CA" smtClean="0"/>
              <a:pPr/>
              <a:t>17</a:t>
            </a:fld>
            <a:endParaRPr lang="en-CA" dirty="0"/>
          </a:p>
        </p:txBody>
      </p:sp>
      <p:sp>
        <p:nvSpPr>
          <p:cNvPr id="5" name="Rectangle 4"/>
          <p:cNvSpPr/>
          <p:nvPr/>
        </p:nvSpPr>
        <p:spPr>
          <a:xfrm>
            <a:off x="457200" y="1828800"/>
            <a:ext cx="6858000" cy="38310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405062" y="3637547"/>
            <a:ext cx="3023937" cy="38310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785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Deciding which Path to </a:t>
            </a:r>
            <a:r>
              <a:rPr lang="en-CA" dirty="0" smtClean="0"/>
              <a:t>Take (</a:t>
            </a:r>
            <a:r>
              <a:rPr lang="en-CA" dirty="0"/>
              <a:t>continued)</a:t>
            </a:r>
          </a:p>
        </p:txBody>
      </p:sp>
      <p:sp>
        <p:nvSpPr>
          <p:cNvPr id="3" name="Content Placeholder 2"/>
          <p:cNvSpPr>
            <a:spLocks noGrp="1"/>
          </p:cNvSpPr>
          <p:nvPr>
            <p:ph idx="1"/>
          </p:nvPr>
        </p:nvSpPr>
        <p:spPr/>
        <p:txBody>
          <a:bodyPr/>
          <a:lstStyle/>
          <a:p>
            <a:pPr marL="0" indent="0">
              <a:buNone/>
            </a:pPr>
            <a:r>
              <a:rPr lang="en-CA" sz="3200" dirty="0" smtClean="0">
                <a:solidFill>
                  <a:srgbClr val="FF0000"/>
                </a:solidFill>
              </a:rPr>
              <a:t>Advantages of Challenge Exams over Diploma/Accredited Programs</a:t>
            </a:r>
          </a:p>
          <a:p>
            <a:pPr marL="0" indent="0">
              <a:buNone/>
            </a:pPr>
            <a:endParaRPr lang="en-CA" dirty="0"/>
          </a:p>
          <a:p>
            <a:pPr marL="457200" indent="-457200">
              <a:buAutoNum type="arabicParenBoth"/>
            </a:pPr>
            <a:r>
              <a:rPr lang="en-CA" dirty="0" smtClean="0"/>
              <a:t>Less Costly</a:t>
            </a:r>
          </a:p>
          <a:p>
            <a:pPr marL="457200" indent="-457200">
              <a:buAutoNum type="arabicParenBoth"/>
            </a:pPr>
            <a:endParaRPr lang="en-CA" dirty="0"/>
          </a:p>
          <a:p>
            <a:pPr lvl="1"/>
            <a:r>
              <a:rPr lang="en-CA" dirty="0" smtClean="0"/>
              <a:t>Diploma/Accredited programs are far more costly than simply writing the challenge exams and taking a prep course </a:t>
            </a:r>
          </a:p>
          <a:p>
            <a:pPr marL="0" indent="0">
              <a:buNone/>
            </a:pPr>
            <a:endParaRPr lang="en-CA" dirty="0"/>
          </a:p>
          <a:p>
            <a:pPr marL="457200" lvl="1" indent="0">
              <a:buNone/>
            </a:pPr>
            <a:endParaRPr lang="en-CA" dirty="0" smtClean="0"/>
          </a:p>
        </p:txBody>
      </p:sp>
      <p:sp>
        <p:nvSpPr>
          <p:cNvPr id="4" name="Slide Number Placeholder 3"/>
          <p:cNvSpPr>
            <a:spLocks noGrp="1"/>
          </p:cNvSpPr>
          <p:nvPr>
            <p:ph type="sldNum" sz="quarter" idx="12"/>
          </p:nvPr>
        </p:nvSpPr>
        <p:spPr/>
        <p:txBody>
          <a:bodyPr/>
          <a:lstStyle/>
          <a:p>
            <a:fld id="{D7AE4CA3-CCCA-4807-B2B8-0039260C33F6}" type="slidenum">
              <a:rPr lang="en-CA" smtClean="0"/>
              <a:pPr/>
              <a:t>18</a:t>
            </a:fld>
            <a:endParaRPr lang="en-CA" dirty="0"/>
          </a:p>
        </p:txBody>
      </p:sp>
      <p:sp>
        <p:nvSpPr>
          <p:cNvPr id="5" name="Rectangle 4"/>
          <p:cNvSpPr/>
          <p:nvPr/>
        </p:nvSpPr>
        <p:spPr>
          <a:xfrm>
            <a:off x="533400" y="3276600"/>
            <a:ext cx="1676400" cy="38310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50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Deciding which Path to </a:t>
            </a:r>
            <a:r>
              <a:rPr lang="en-CA" dirty="0" smtClean="0"/>
              <a:t>Take (</a:t>
            </a:r>
            <a:r>
              <a:rPr lang="en-CA" dirty="0"/>
              <a:t>continued)</a:t>
            </a:r>
          </a:p>
        </p:txBody>
      </p:sp>
      <p:sp>
        <p:nvSpPr>
          <p:cNvPr id="3" name="Content Placeholder 2"/>
          <p:cNvSpPr>
            <a:spLocks noGrp="1"/>
          </p:cNvSpPr>
          <p:nvPr>
            <p:ph idx="1"/>
          </p:nvPr>
        </p:nvSpPr>
        <p:spPr>
          <a:xfrm>
            <a:off x="457200" y="1676400"/>
            <a:ext cx="8229600" cy="4297363"/>
          </a:xfrm>
        </p:spPr>
        <p:txBody>
          <a:bodyPr/>
          <a:lstStyle/>
          <a:p>
            <a:pPr marL="0" indent="0">
              <a:buNone/>
            </a:pPr>
            <a:r>
              <a:rPr lang="en-CA" dirty="0" smtClean="0"/>
              <a:t>(2)    More </a:t>
            </a:r>
            <a:r>
              <a:rPr lang="en-CA" dirty="0"/>
              <a:t>Study Time</a:t>
            </a:r>
          </a:p>
          <a:p>
            <a:pPr marL="457200" indent="-457200">
              <a:buAutoNum type="arabicParenBoth"/>
            </a:pPr>
            <a:endParaRPr lang="en-CA" dirty="0"/>
          </a:p>
          <a:p>
            <a:pPr lvl="1"/>
            <a:r>
              <a:rPr lang="en-CA" dirty="0"/>
              <a:t>Diploma/Accredited programs </a:t>
            </a:r>
            <a:r>
              <a:rPr lang="en-CA" dirty="0" smtClean="0"/>
              <a:t>take up a significant amount of time </a:t>
            </a:r>
          </a:p>
          <a:p>
            <a:pPr lvl="1"/>
            <a:endParaRPr lang="en-CA" dirty="0" smtClean="0"/>
          </a:p>
          <a:p>
            <a:pPr marL="0" indent="0">
              <a:buNone/>
            </a:pPr>
            <a:r>
              <a:rPr lang="en-CA" dirty="0" smtClean="0"/>
              <a:t>(3)    More Up to Date on Technical</a:t>
            </a:r>
            <a:endParaRPr lang="en-CA" dirty="0"/>
          </a:p>
          <a:p>
            <a:pPr marL="457200" indent="-457200">
              <a:buAutoNum type="arabicParenBoth"/>
            </a:pPr>
            <a:endParaRPr lang="en-CA" dirty="0"/>
          </a:p>
          <a:p>
            <a:pPr lvl="1"/>
            <a:r>
              <a:rPr lang="en-CA" dirty="0" smtClean="0"/>
              <a:t>Writing the 4 challenge exams forces students to beef up their technical</a:t>
            </a:r>
          </a:p>
          <a:p>
            <a:pPr lvl="1"/>
            <a:endParaRPr lang="en-CA" dirty="0"/>
          </a:p>
          <a:p>
            <a:pPr lvl="1"/>
            <a:r>
              <a:rPr lang="en-CA" dirty="0" smtClean="0"/>
              <a:t>Anecdotal evidence from many Diploma/Accredited programs is that students feel their technical is inadequate for the CFE</a:t>
            </a:r>
          </a:p>
          <a:p>
            <a:pPr lvl="1"/>
            <a:endParaRPr lang="en-CA" dirty="0"/>
          </a:p>
          <a:p>
            <a:pPr lvl="1"/>
            <a:r>
              <a:rPr lang="en-CA" dirty="0" smtClean="0"/>
              <a:t>There could be a large time gap between when one does the Diploma/Accredited program and the CFE</a:t>
            </a:r>
            <a:endParaRPr lang="en-CA" dirty="0"/>
          </a:p>
          <a:p>
            <a:endParaRPr lang="en-CA" dirty="0"/>
          </a:p>
        </p:txBody>
      </p:sp>
      <p:sp>
        <p:nvSpPr>
          <p:cNvPr id="4" name="Slide Number Placeholder 3"/>
          <p:cNvSpPr>
            <a:spLocks noGrp="1"/>
          </p:cNvSpPr>
          <p:nvPr>
            <p:ph type="sldNum" sz="quarter" idx="12"/>
          </p:nvPr>
        </p:nvSpPr>
        <p:spPr/>
        <p:txBody>
          <a:bodyPr/>
          <a:lstStyle/>
          <a:p>
            <a:fld id="{D7AE4CA3-CCCA-4807-B2B8-0039260C33F6}" type="slidenum">
              <a:rPr lang="en-CA" smtClean="0"/>
              <a:pPr/>
              <a:t>19</a:t>
            </a:fld>
            <a:endParaRPr lang="en-CA" dirty="0"/>
          </a:p>
        </p:txBody>
      </p:sp>
      <p:sp>
        <p:nvSpPr>
          <p:cNvPr id="5" name="Rectangle 4"/>
          <p:cNvSpPr/>
          <p:nvPr/>
        </p:nvSpPr>
        <p:spPr>
          <a:xfrm>
            <a:off x="457200" y="1676400"/>
            <a:ext cx="2209800" cy="38310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457200" y="3169269"/>
            <a:ext cx="3429000" cy="38310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9229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2</a:t>
            </a:fld>
            <a:endParaRPr lang="en-CA" dirty="0"/>
          </a:p>
        </p:txBody>
      </p:sp>
      <p:sp>
        <p:nvSpPr>
          <p:cNvPr id="6" name="Content Placeholder 2"/>
          <p:cNvSpPr>
            <a:spLocks noGrp="1"/>
          </p:cNvSpPr>
          <p:nvPr>
            <p:ph idx="1"/>
          </p:nvPr>
        </p:nvSpPr>
        <p:spPr>
          <a:xfrm>
            <a:off x="457200" y="1676400"/>
            <a:ext cx="8229600" cy="4297363"/>
          </a:xfrm>
        </p:spPr>
        <p:txBody>
          <a:bodyPr/>
          <a:lstStyle/>
          <a:p>
            <a:pPr marL="0" indent="0">
              <a:spcBef>
                <a:spcPts val="0"/>
              </a:spcBef>
              <a:buNone/>
              <a:tabLst>
                <a:tab pos="358775" algn="l"/>
              </a:tabLst>
            </a:pPr>
            <a:r>
              <a:rPr lang="en-CA" sz="1600" b="1" dirty="0" smtClean="0"/>
              <a:t>Part 1 - CPA Program</a:t>
            </a:r>
          </a:p>
          <a:p>
            <a:pPr marL="0" indent="0">
              <a:spcBef>
                <a:spcPts val="0"/>
              </a:spcBef>
              <a:buNone/>
              <a:tabLst>
                <a:tab pos="358775" algn="l"/>
              </a:tabLst>
            </a:pPr>
            <a:endParaRPr lang="en-CA" sz="1600" b="1" dirty="0" smtClean="0"/>
          </a:p>
          <a:p>
            <a:pPr marL="542925" indent="-542925">
              <a:spcBef>
                <a:spcPts val="0"/>
              </a:spcBef>
              <a:buAutoNum type="arabicParenR"/>
              <a:tabLst>
                <a:tab pos="358775" algn="l"/>
              </a:tabLst>
            </a:pPr>
            <a:r>
              <a:rPr lang="en-CA" sz="1600" dirty="0" smtClean="0"/>
              <a:t>Session </a:t>
            </a:r>
            <a:r>
              <a:rPr lang="en-CA" sz="1600" dirty="0"/>
              <a:t>Purpose</a:t>
            </a:r>
          </a:p>
          <a:p>
            <a:pPr marL="542925" indent="-542925">
              <a:spcBef>
                <a:spcPts val="0"/>
              </a:spcBef>
              <a:buAutoNum type="arabicParenR"/>
              <a:tabLst>
                <a:tab pos="358775" algn="l"/>
              </a:tabLst>
            </a:pPr>
            <a:r>
              <a:rPr lang="en-CA" sz="1600" dirty="0"/>
              <a:t>Description of CPA Program</a:t>
            </a:r>
          </a:p>
          <a:p>
            <a:pPr marL="542925" indent="-542925">
              <a:spcBef>
                <a:spcPts val="0"/>
              </a:spcBef>
              <a:buAutoNum type="arabicParenR"/>
              <a:tabLst>
                <a:tab pos="358775" algn="l"/>
              </a:tabLst>
            </a:pPr>
            <a:r>
              <a:rPr lang="en-CA" sz="1600" dirty="0"/>
              <a:t>Summary of CPA Program – Capstone 1, Capstone 2, </a:t>
            </a:r>
            <a:r>
              <a:rPr lang="en-CA" sz="1600" dirty="0" smtClean="0"/>
              <a:t>CFE</a:t>
            </a:r>
          </a:p>
          <a:p>
            <a:pPr marL="542925" indent="-542925">
              <a:spcBef>
                <a:spcPts val="0"/>
              </a:spcBef>
              <a:buAutoNum type="arabicParenR"/>
              <a:tabLst>
                <a:tab pos="358775" algn="l"/>
              </a:tabLst>
            </a:pPr>
            <a:r>
              <a:rPr lang="en-US" sz="1600" dirty="0" smtClean="0"/>
              <a:t>Decision Tree – Lays out Paths to Achieve CPA Designation Available to Ontario Students</a:t>
            </a:r>
          </a:p>
          <a:p>
            <a:pPr marL="542925" indent="-542925">
              <a:spcBef>
                <a:spcPts val="0"/>
              </a:spcBef>
              <a:buAutoNum type="arabicParenR"/>
              <a:tabLst>
                <a:tab pos="358775" algn="l"/>
              </a:tabLst>
            </a:pPr>
            <a:r>
              <a:rPr lang="en-US" sz="1600" dirty="0" smtClean="0"/>
              <a:t>Deciding which Path to Take</a:t>
            </a:r>
            <a:endParaRPr lang="en-CA" sz="1600" dirty="0" smtClean="0"/>
          </a:p>
          <a:p>
            <a:pPr marL="541338" indent="-541338">
              <a:spcBef>
                <a:spcPts val="0"/>
              </a:spcBef>
              <a:buNone/>
            </a:pPr>
            <a:r>
              <a:rPr lang="en-CA" sz="1600" dirty="0"/>
              <a:t>6</a:t>
            </a:r>
            <a:r>
              <a:rPr lang="en-CA" sz="1600" dirty="0" smtClean="0"/>
              <a:t>)	Challenge/Module </a:t>
            </a:r>
            <a:r>
              <a:rPr lang="en-CA" sz="1600" dirty="0"/>
              <a:t>Exams – </a:t>
            </a:r>
            <a:r>
              <a:rPr lang="en-CA" sz="1600" dirty="0" smtClean="0"/>
              <a:t>Blue </a:t>
            </a:r>
            <a:r>
              <a:rPr lang="en-CA" sz="1600" dirty="0"/>
              <a:t>P</a:t>
            </a:r>
            <a:r>
              <a:rPr lang="en-CA" sz="1600" dirty="0" smtClean="0"/>
              <a:t>rints </a:t>
            </a:r>
            <a:r>
              <a:rPr lang="en-CA" sz="1600" dirty="0"/>
              <a:t>for E</a:t>
            </a:r>
            <a:r>
              <a:rPr lang="en-CA" sz="1600" dirty="0" smtClean="0"/>
              <a:t>ach </a:t>
            </a:r>
            <a:r>
              <a:rPr lang="en-CA" sz="1600" dirty="0"/>
              <a:t>E</a:t>
            </a:r>
            <a:r>
              <a:rPr lang="en-CA" sz="1600" dirty="0" smtClean="0"/>
              <a:t>xam</a:t>
            </a:r>
          </a:p>
          <a:p>
            <a:pPr marL="539750" indent="-539750">
              <a:spcBef>
                <a:spcPts val="0"/>
              </a:spcBef>
              <a:buNone/>
            </a:pPr>
            <a:r>
              <a:rPr lang="en-CA" sz="1600" dirty="0"/>
              <a:t>7</a:t>
            </a:r>
            <a:r>
              <a:rPr lang="en-CA" sz="1600" dirty="0" smtClean="0"/>
              <a:t>)	Timing of Challenge/Module Exams </a:t>
            </a:r>
            <a:endParaRPr lang="en-CA" sz="1600" dirty="0"/>
          </a:p>
          <a:p>
            <a:pPr marL="539750" indent="-539750">
              <a:spcBef>
                <a:spcPts val="0"/>
              </a:spcBef>
              <a:buNone/>
            </a:pPr>
            <a:r>
              <a:rPr lang="en-CA" sz="1600" dirty="0"/>
              <a:t>8</a:t>
            </a:r>
            <a:r>
              <a:rPr lang="en-CA" sz="1600" dirty="0" smtClean="0"/>
              <a:t>)	Preparing for the Challenge Exams and Deciding </a:t>
            </a:r>
            <a:r>
              <a:rPr lang="en-CA" sz="1600" dirty="0"/>
              <a:t>W</a:t>
            </a:r>
            <a:r>
              <a:rPr lang="en-CA" sz="1600" dirty="0" smtClean="0"/>
              <a:t>hen to Write</a:t>
            </a:r>
          </a:p>
          <a:p>
            <a:pPr marL="542925" indent="-542925">
              <a:spcBef>
                <a:spcPts val="0"/>
              </a:spcBef>
              <a:buAutoNum type="arabicParenR" startAt="3"/>
            </a:pPr>
            <a:endParaRPr lang="en-CA" sz="1600" dirty="0" smtClean="0"/>
          </a:p>
          <a:p>
            <a:pPr marL="0" indent="0">
              <a:spcBef>
                <a:spcPts val="0"/>
              </a:spcBef>
              <a:buNone/>
            </a:pPr>
            <a:r>
              <a:rPr lang="en-CA" sz="1600" b="1" dirty="0" smtClean="0"/>
              <a:t>Part </a:t>
            </a:r>
            <a:r>
              <a:rPr lang="en-CA" sz="1600" b="1" dirty="0"/>
              <a:t>2</a:t>
            </a:r>
            <a:r>
              <a:rPr lang="en-CA" sz="1600" b="1" dirty="0" smtClean="0"/>
              <a:t> </a:t>
            </a:r>
            <a:r>
              <a:rPr lang="en-CA" sz="1600" b="1" dirty="0"/>
              <a:t>– PASS Program</a:t>
            </a:r>
          </a:p>
          <a:p>
            <a:pPr marL="0" indent="0">
              <a:spcBef>
                <a:spcPts val="0"/>
              </a:spcBef>
              <a:buNone/>
            </a:pPr>
            <a:endParaRPr lang="en-CA" sz="1600" dirty="0"/>
          </a:p>
          <a:p>
            <a:pPr marL="542925" indent="-542925">
              <a:spcBef>
                <a:spcPts val="0"/>
              </a:spcBef>
              <a:buNone/>
            </a:pPr>
            <a:r>
              <a:rPr lang="en-CA" sz="1600" dirty="0" smtClean="0"/>
              <a:t>1)</a:t>
            </a:r>
            <a:r>
              <a:rPr lang="en-CA" sz="1600" dirty="0"/>
              <a:t>	Who is PASS?</a:t>
            </a:r>
          </a:p>
          <a:p>
            <a:pPr marL="541338" indent="-541338">
              <a:spcBef>
                <a:spcPts val="0"/>
              </a:spcBef>
              <a:buNone/>
            </a:pPr>
            <a:r>
              <a:rPr lang="en-CA" sz="1600" dirty="0" smtClean="0"/>
              <a:t>2)</a:t>
            </a:r>
            <a:r>
              <a:rPr lang="en-CA" sz="1600" dirty="0"/>
              <a:t>	</a:t>
            </a:r>
            <a:r>
              <a:rPr lang="en-CA" sz="1600" dirty="0" smtClean="0"/>
              <a:t>What PASS has to </a:t>
            </a:r>
            <a:r>
              <a:rPr lang="en-CA" sz="1600" dirty="0" smtClean="0"/>
              <a:t>Offer – </a:t>
            </a:r>
            <a:r>
              <a:rPr lang="en-CA" sz="1600" dirty="0" smtClean="0"/>
              <a:t>Courses and Resources Available for Challenge /Module Exam , CFE </a:t>
            </a:r>
            <a:r>
              <a:rPr lang="en-CA" sz="1600" dirty="0"/>
              <a:t>Courses </a:t>
            </a:r>
            <a:r>
              <a:rPr lang="en-CA" sz="1600" dirty="0" smtClean="0"/>
              <a:t>and </a:t>
            </a:r>
            <a:r>
              <a:rPr lang="en-CA" sz="1600" dirty="0" smtClean="0"/>
              <a:t>Resources for Students taking a Diploma/Accredited Program</a:t>
            </a:r>
            <a:endParaRPr lang="en-CA" sz="1600" dirty="0"/>
          </a:p>
          <a:p>
            <a:pPr marL="541338" indent="-541338">
              <a:spcBef>
                <a:spcPts val="0"/>
              </a:spcBef>
              <a:buNone/>
            </a:pPr>
            <a:r>
              <a:rPr lang="en-CA" sz="1600" dirty="0"/>
              <a:t>3</a:t>
            </a:r>
            <a:r>
              <a:rPr lang="en-CA" sz="1600" dirty="0" smtClean="0"/>
              <a:t>)</a:t>
            </a:r>
            <a:r>
              <a:rPr lang="en-CA" sz="1600" dirty="0"/>
              <a:t>	Registration Information</a:t>
            </a:r>
          </a:p>
          <a:p>
            <a:pPr marL="0" indent="0">
              <a:buNone/>
            </a:pPr>
            <a:endParaRPr lang="en-CA" sz="1800" dirty="0"/>
          </a:p>
          <a:p>
            <a:pPr marL="542925" indent="-542925">
              <a:buFontTx/>
              <a:buAutoNum type="arabicParenR" startAt="4"/>
            </a:pPr>
            <a:endParaRPr lang="en-CA" sz="1800" dirty="0" smtClean="0"/>
          </a:p>
          <a:p>
            <a:pPr marL="542925" indent="-542925">
              <a:buAutoNum type="arabicParenR" startAt="4"/>
            </a:pPr>
            <a:endParaRPr lang="en-CA" sz="1800" dirty="0"/>
          </a:p>
          <a:p>
            <a:pPr marL="0" indent="0">
              <a:buNone/>
            </a:pPr>
            <a:endParaRPr lang="en-CA" dirty="0"/>
          </a:p>
          <a:p>
            <a:endParaRPr lang="en-CA" dirty="0" smtClean="0"/>
          </a:p>
          <a:p>
            <a:pPr marL="542925" indent="-542925">
              <a:buNone/>
            </a:pPr>
            <a:endParaRPr lang="en-CA" dirty="0" smtClean="0"/>
          </a:p>
          <a:p>
            <a:pPr marL="542925" indent="-542925">
              <a:buNone/>
            </a:pPr>
            <a:endParaRPr lang="en-CA" dirty="0" smtClean="0"/>
          </a:p>
        </p:txBody>
      </p:sp>
    </p:spTree>
    <p:extLst>
      <p:ext uri="{BB962C8B-B14F-4D97-AF65-F5344CB8AC3E}">
        <p14:creationId xmlns:p14="http://schemas.microsoft.com/office/powerpoint/2010/main" val="764393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Deciding which Path to </a:t>
            </a:r>
            <a:r>
              <a:rPr lang="en-CA" dirty="0" smtClean="0"/>
              <a:t>Take (</a:t>
            </a:r>
            <a:r>
              <a:rPr lang="en-CA" dirty="0"/>
              <a:t>continued)</a:t>
            </a:r>
          </a:p>
        </p:txBody>
      </p:sp>
      <p:sp>
        <p:nvSpPr>
          <p:cNvPr id="3" name="Content Placeholder 2"/>
          <p:cNvSpPr>
            <a:spLocks noGrp="1"/>
          </p:cNvSpPr>
          <p:nvPr>
            <p:ph idx="1"/>
          </p:nvPr>
        </p:nvSpPr>
        <p:spPr/>
        <p:txBody>
          <a:bodyPr/>
          <a:lstStyle/>
          <a:p>
            <a:pPr marL="0" indent="0">
              <a:buNone/>
            </a:pPr>
            <a:r>
              <a:rPr lang="en-CA" dirty="0" smtClean="0"/>
              <a:t>(4)    Specifically Designed to Prepare Students for the Challenge Exams</a:t>
            </a:r>
            <a:endParaRPr lang="en-CA" dirty="0"/>
          </a:p>
          <a:p>
            <a:pPr marL="457200" indent="-457200">
              <a:buAutoNum type="arabicParenBoth"/>
            </a:pPr>
            <a:endParaRPr lang="en-CA" dirty="0"/>
          </a:p>
          <a:p>
            <a:pPr lvl="1"/>
            <a:r>
              <a:rPr lang="en-CA" dirty="0"/>
              <a:t>Diploma/Accredited programs </a:t>
            </a:r>
            <a:r>
              <a:rPr lang="en-CA" dirty="0" smtClean="0"/>
              <a:t>vary in quality and instructors teach to the program, not to the exams </a:t>
            </a:r>
          </a:p>
          <a:p>
            <a:pPr lvl="1"/>
            <a:endParaRPr lang="en-CA" dirty="0" smtClean="0"/>
          </a:p>
          <a:p>
            <a:pPr marL="0" indent="0">
              <a:buNone/>
            </a:pPr>
            <a:r>
              <a:rPr lang="en-CA" dirty="0" smtClean="0"/>
              <a:t>(5)    Challenge Exams are passable</a:t>
            </a:r>
            <a:endParaRPr lang="en-CA" dirty="0"/>
          </a:p>
          <a:p>
            <a:pPr marL="457200" indent="-457200">
              <a:buAutoNum type="arabicParenBoth"/>
            </a:pPr>
            <a:endParaRPr lang="en-CA" dirty="0"/>
          </a:p>
          <a:p>
            <a:pPr lvl="1"/>
            <a:r>
              <a:rPr lang="en-CA" dirty="0" smtClean="0"/>
              <a:t>With proper preparation for the Challenge Exams, one should be successful (pass rates are not disclosed, but appear very high)</a:t>
            </a:r>
            <a:endParaRPr lang="en-CA" dirty="0"/>
          </a:p>
          <a:p>
            <a:pPr marL="457200" lvl="1" indent="0">
              <a:buNone/>
            </a:pPr>
            <a:endParaRPr lang="en-CA" dirty="0"/>
          </a:p>
          <a:p>
            <a:endParaRPr lang="en-CA" dirty="0"/>
          </a:p>
        </p:txBody>
      </p:sp>
      <p:sp>
        <p:nvSpPr>
          <p:cNvPr id="4" name="Slide Number Placeholder 3"/>
          <p:cNvSpPr>
            <a:spLocks noGrp="1"/>
          </p:cNvSpPr>
          <p:nvPr>
            <p:ph type="sldNum" sz="quarter" idx="12"/>
          </p:nvPr>
        </p:nvSpPr>
        <p:spPr/>
        <p:txBody>
          <a:bodyPr/>
          <a:lstStyle/>
          <a:p>
            <a:fld id="{D7AE4CA3-CCCA-4807-B2B8-0039260C33F6}" type="slidenum">
              <a:rPr lang="en-CA" smtClean="0"/>
              <a:pPr/>
              <a:t>20</a:t>
            </a:fld>
            <a:endParaRPr lang="en-CA" dirty="0"/>
          </a:p>
        </p:txBody>
      </p:sp>
      <p:sp>
        <p:nvSpPr>
          <p:cNvPr id="5" name="Rectangle 4"/>
          <p:cNvSpPr/>
          <p:nvPr/>
        </p:nvSpPr>
        <p:spPr>
          <a:xfrm>
            <a:off x="457200" y="1828800"/>
            <a:ext cx="6858000" cy="38310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457200" y="3657600"/>
            <a:ext cx="3589421" cy="38310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3209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Deciding which Path to </a:t>
            </a:r>
            <a:r>
              <a:rPr lang="en-CA" dirty="0" smtClean="0"/>
              <a:t>Take (</a:t>
            </a:r>
            <a:r>
              <a:rPr lang="en-CA" dirty="0" smtClean="0"/>
              <a:t>continued)</a:t>
            </a:r>
            <a:endParaRPr lang="en-US" dirty="0"/>
          </a:p>
        </p:txBody>
      </p:sp>
      <p:sp>
        <p:nvSpPr>
          <p:cNvPr id="3" name="Content Placeholder 2"/>
          <p:cNvSpPr>
            <a:spLocks noGrp="1"/>
          </p:cNvSpPr>
          <p:nvPr>
            <p:ph idx="1"/>
          </p:nvPr>
        </p:nvSpPr>
        <p:spPr/>
        <p:txBody>
          <a:bodyPr/>
          <a:lstStyle/>
          <a:p>
            <a:pPr marL="0" indent="0">
              <a:buNone/>
            </a:pPr>
            <a:r>
              <a:rPr lang="en-US" dirty="0" smtClean="0"/>
              <a:t>Prerequisites</a:t>
            </a:r>
          </a:p>
          <a:p>
            <a:pPr marL="0" indent="0">
              <a:buNone/>
            </a:pPr>
            <a:endParaRPr lang="en-US" dirty="0"/>
          </a:p>
          <a:p>
            <a:pPr>
              <a:buFont typeface="Wingdings" panose="05000000000000000000" pitchFamily="2" charset="2"/>
              <a:buChar char="Ø"/>
            </a:pPr>
            <a:r>
              <a:rPr lang="en-US" dirty="0" smtClean="0"/>
              <a:t>The prerequisites will vary depending on the path you take – typically more prerequisites are required for the Challenge Exam Path as you need the 51 credit hours</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CPA Ontario Site below indicates prerequisites for various universities to achieve the 51 credit hours necessary to write Challenge Exams</a:t>
            </a:r>
          </a:p>
          <a:p>
            <a:pPr marL="0" indent="0">
              <a:buNone/>
            </a:pPr>
            <a:endParaRPr lang="en-US" u="sng" dirty="0" smtClean="0">
              <a:hlinkClick r:id="rId2"/>
            </a:endParaRPr>
          </a:p>
          <a:p>
            <a:pPr marL="347663" indent="0">
              <a:buNone/>
            </a:pPr>
            <a:r>
              <a:rPr lang="en-US" u="sng" dirty="0" smtClean="0">
                <a:hlinkClick r:id="rId2"/>
              </a:rPr>
              <a:t>http</a:t>
            </a:r>
            <a:r>
              <a:rPr lang="en-US" u="sng" dirty="0">
                <a:hlinkClick r:id="rId2"/>
              </a:rPr>
              <a:t>://www.cpaontario.ca/Admissions/QualificationProcess/ScheduleofUniversityCoursesforInstituteCredit/1014page15943.pdf</a:t>
            </a:r>
            <a:r>
              <a:rPr lang="en-US" dirty="0"/>
              <a:t>   </a:t>
            </a:r>
            <a:br>
              <a:rPr lang="en-US" dirty="0"/>
            </a:br>
            <a:endParaRPr lang="en-US" dirty="0"/>
          </a:p>
        </p:txBody>
      </p:sp>
      <p:sp>
        <p:nvSpPr>
          <p:cNvPr id="4" name="Slide Number Placeholder 3"/>
          <p:cNvSpPr>
            <a:spLocks noGrp="1"/>
          </p:cNvSpPr>
          <p:nvPr>
            <p:ph type="sldNum" sz="quarter" idx="12"/>
          </p:nvPr>
        </p:nvSpPr>
        <p:spPr/>
        <p:txBody>
          <a:bodyPr/>
          <a:lstStyle/>
          <a:p>
            <a:fld id="{D7AE4CA3-CCCA-4807-B2B8-0039260C33F6}" type="slidenum">
              <a:rPr lang="en-CA" smtClean="0"/>
              <a:pPr/>
              <a:t>21</a:t>
            </a:fld>
            <a:endParaRPr lang="en-CA" dirty="0"/>
          </a:p>
        </p:txBody>
      </p:sp>
    </p:spTree>
    <p:extLst>
      <p:ext uri="{BB962C8B-B14F-4D97-AF65-F5344CB8AC3E}">
        <p14:creationId xmlns:p14="http://schemas.microsoft.com/office/powerpoint/2010/main" val="511107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Deciding which Path to </a:t>
            </a:r>
            <a:r>
              <a:rPr lang="en-CA" dirty="0" smtClean="0"/>
              <a:t>Take (</a:t>
            </a:r>
            <a:r>
              <a:rPr lang="en-CA" dirty="0" smtClean="0"/>
              <a:t>continued)</a:t>
            </a:r>
            <a:endParaRPr lang="en-US" dirty="0"/>
          </a:p>
        </p:txBody>
      </p:sp>
      <p:sp>
        <p:nvSpPr>
          <p:cNvPr id="3" name="Content Placeholder 2"/>
          <p:cNvSpPr>
            <a:spLocks noGrp="1"/>
          </p:cNvSpPr>
          <p:nvPr>
            <p:ph idx="1"/>
          </p:nvPr>
        </p:nvSpPr>
        <p:spPr/>
        <p:txBody>
          <a:bodyPr/>
          <a:lstStyle/>
          <a:p>
            <a:pPr marL="0" indent="0">
              <a:buNone/>
            </a:pPr>
            <a:r>
              <a:rPr lang="en-US" dirty="0" smtClean="0"/>
              <a:t>Prerequisites (Continued)</a:t>
            </a:r>
          </a:p>
          <a:p>
            <a:pPr marL="0" indent="0">
              <a:buNone/>
            </a:pPr>
            <a:endParaRPr lang="en-US" dirty="0"/>
          </a:p>
          <a:p>
            <a:pPr>
              <a:buFont typeface="Wingdings" panose="05000000000000000000" pitchFamily="2" charset="2"/>
              <a:buChar char="Ø"/>
            </a:pPr>
            <a:r>
              <a:rPr lang="en-US" dirty="0" smtClean="0"/>
              <a:t>Would be wise to check with your university to ensure document is up to date</a:t>
            </a:r>
          </a:p>
          <a:p>
            <a:pPr>
              <a:buFont typeface="Wingdings" panose="05000000000000000000" pitchFamily="2" charset="2"/>
              <a:buChar char="Ø"/>
            </a:pPr>
            <a:endParaRPr lang="en-US" dirty="0"/>
          </a:p>
          <a:p>
            <a:pPr>
              <a:buFont typeface="Wingdings" panose="05000000000000000000" pitchFamily="2" charset="2"/>
              <a:buChar char="Ø"/>
            </a:pPr>
            <a:r>
              <a:rPr lang="en-US" dirty="0"/>
              <a:t>Note </a:t>
            </a:r>
            <a:r>
              <a:rPr lang="en-US" dirty="0" smtClean="0"/>
              <a:t>that not all </a:t>
            </a:r>
            <a:r>
              <a:rPr lang="en-US" dirty="0"/>
              <a:t>universities offer all 51 credits so you may need to take some prerequisites at another </a:t>
            </a:r>
            <a:r>
              <a:rPr lang="en-US" dirty="0" smtClean="0"/>
              <a:t>university</a:t>
            </a:r>
            <a:endParaRPr lang="en-US" dirty="0"/>
          </a:p>
          <a:p>
            <a:pPr marL="0" indent="0">
              <a:buNone/>
            </a:pPr>
            <a:endParaRPr lang="en-US" dirty="0"/>
          </a:p>
          <a:p>
            <a:pPr>
              <a:buFont typeface="Wingdings" panose="05000000000000000000" pitchFamily="2" charset="2"/>
              <a:buChar char="Ø"/>
            </a:pPr>
            <a:r>
              <a:rPr lang="en-US" dirty="0" smtClean="0"/>
              <a:t>Prerequisites for the PEP path and Diploma Programs will vary depending upon the university</a:t>
            </a:r>
            <a:endParaRPr lang="en-US" dirty="0"/>
          </a:p>
        </p:txBody>
      </p:sp>
      <p:sp>
        <p:nvSpPr>
          <p:cNvPr id="4" name="Slide Number Placeholder 3"/>
          <p:cNvSpPr>
            <a:spLocks noGrp="1"/>
          </p:cNvSpPr>
          <p:nvPr>
            <p:ph type="sldNum" sz="quarter" idx="12"/>
          </p:nvPr>
        </p:nvSpPr>
        <p:spPr/>
        <p:txBody>
          <a:bodyPr/>
          <a:lstStyle/>
          <a:p>
            <a:fld id="{D7AE4CA3-CCCA-4807-B2B8-0039260C33F6}" type="slidenum">
              <a:rPr lang="en-CA" smtClean="0"/>
              <a:pPr/>
              <a:t>22</a:t>
            </a:fld>
            <a:endParaRPr lang="en-CA" dirty="0"/>
          </a:p>
        </p:txBody>
      </p:sp>
    </p:spTree>
    <p:extLst>
      <p:ext uri="{BB962C8B-B14F-4D97-AF65-F5344CB8AC3E}">
        <p14:creationId xmlns:p14="http://schemas.microsoft.com/office/powerpoint/2010/main" val="1839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CA" dirty="0" smtClean="0"/>
              <a:t>Information Session</a:t>
            </a:r>
            <a:endParaRPr lang="en-CA" dirty="0"/>
          </a:p>
        </p:txBody>
      </p:sp>
      <p:sp>
        <p:nvSpPr>
          <p:cNvPr id="21506" name="Slide Number Placeholder 9"/>
          <p:cNvSpPr>
            <a:spLocks noGrp="1"/>
          </p:cNvSpPr>
          <p:nvPr>
            <p:ph type="sldNum" sz="quarter" idx="4294967295"/>
          </p:nvPr>
        </p:nvSpPr>
        <p:spPr>
          <a:xfrm>
            <a:off x="6553200" y="6305550"/>
            <a:ext cx="2133600" cy="476250"/>
          </a:xfrm>
          <a:prstGeom prst="rect">
            <a:avLst/>
          </a:prstGeom>
          <a:noFill/>
          <a:ln>
            <a:miter lim="800000"/>
            <a:headEnd/>
            <a:tailEnd/>
          </a:ln>
        </p:spPr>
        <p:txBody>
          <a:bodyPr/>
          <a:lstStyle/>
          <a:p>
            <a:fld id="{C4909764-ED3C-479C-AE72-A03FEC346B00}" type="slidenum">
              <a:rPr lang="en-CA"/>
              <a:pPr/>
              <a:t>23</a:t>
            </a:fld>
            <a:endParaRPr lang="en-CA"/>
          </a:p>
        </p:txBody>
      </p:sp>
      <p:sp>
        <p:nvSpPr>
          <p:cNvPr id="21507" name="PwCFirm"/>
          <p:cNvSpPr txBox="1">
            <a:spLocks noChangeArrowheads="1"/>
          </p:cNvSpPr>
          <p:nvPr/>
        </p:nvSpPr>
        <p:spPr bwMode="auto">
          <a:xfrm>
            <a:off x="533400" y="6477000"/>
            <a:ext cx="2590800" cy="152400"/>
          </a:xfrm>
          <a:prstGeom prst="rect">
            <a:avLst/>
          </a:prstGeom>
          <a:noFill/>
          <a:ln w="9525">
            <a:noFill/>
            <a:miter lim="800000"/>
            <a:headEnd/>
            <a:tailEnd/>
          </a:ln>
        </p:spPr>
        <p:txBody>
          <a:bodyPr lIns="0" tIns="0" rIns="0" bIns="0"/>
          <a:lstStyle/>
          <a:p>
            <a:endParaRPr lang="en-US" sz="1000">
              <a:cs typeface="Arial" charset="0"/>
            </a:endParaRPr>
          </a:p>
        </p:txBody>
      </p:sp>
      <p:sp>
        <p:nvSpPr>
          <p:cNvPr id="21508" name="Slide Number Placeholder 5"/>
          <p:cNvSpPr txBox="1">
            <a:spLocks/>
          </p:cNvSpPr>
          <p:nvPr/>
        </p:nvSpPr>
        <p:spPr bwMode="auto">
          <a:xfrm>
            <a:off x="7086600" y="6477000"/>
            <a:ext cx="1527175" cy="152400"/>
          </a:xfrm>
          <a:prstGeom prst="rect">
            <a:avLst/>
          </a:prstGeom>
          <a:noFill/>
          <a:ln w="9525">
            <a:noFill/>
            <a:miter lim="800000"/>
            <a:headEnd/>
            <a:tailEnd/>
          </a:ln>
        </p:spPr>
        <p:txBody>
          <a:bodyPr lIns="0" tIns="0" rIns="0" bIns="0"/>
          <a:lstStyle/>
          <a:p>
            <a:pPr algn="r"/>
            <a:fld id="{C19A3E51-3684-4A2F-AA26-008153DCA174}" type="slidenum">
              <a:rPr lang="en-CA" sz="1000">
                <a:solidFill>
                  <a:schemeClr val="bg1"/>
                </a:solidFill>
                <a:cs typeface="Arial" charset="0"/>
              </a:rPr>
              <a:pPr algn="r"/>
              <a:t>23</a:t>
            </a:fld>
            <a:endParaRPr lang="en-CA" sz="1000">
              <a:solidFill>
                <a:schemeClr val="bg1"/>
              </a:solidFill>
              <a:cs typeface="Arial" charset="0"/>
            </a:endParaRPr>
          </a:p>
        </p:txBody>
      </p:sp>
      <p:grpSp>
        <p:nvGrpSpPr>
          <p:cNvPr id="21509" name="Group 8"/>
          <p:cNvGrpSpPr>
            <a:grpSpLocks/>
          </p:cNvGrpSpPr>
          <p:nvPr/>
        </p:nvGrpSpPr>
        <p:grpSpPr bwMode="auto">
          <a:xfrm>
            <a:off x="2743200" y="2209800"/>
            <a:ext cx="3962400" cy="3962400"/>
            <a:chOff x="2133600" y="0"/>
            <a:chExt cx="3962400" cy="3962400"/>
          </a:xfrm>
        </p:grpSpPr>
        <p:sp>
          <p:nvSpPr>
            <p:cNvPr id="12" name="Isosceles Triangle 11"/>
            <p:cNvSpPr/>
            <p:nvPr/>
          </p:nvSpPr>
          <p:spPr>
            <a:xfrm>
              <a:off x="2133600" y="0"/>
              <a:ext cx="3962400" cy="3962400"/>
            </a:xfrm>
            <a:prstGeom prst="triangle">
              <a:avLst/>
            </a:prstGeom>
            <a:solidFill>
              <a:srgbClr val="32C1D1"/>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3" name="Isosceles Triangle 4"/>
            <p:cNvSpPr/>
            <p:nvPr/>
          </p:nvSpPr>
          <p:spPr>
            <a:xfrm>
              <a:off x="3124200" y="1828800"/>
              <a:ext cx="1981200" cy="1981200"/>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a:defRPr/>
              </a:pPr>
              <a:r>
                <a:rPr lang="en-US" sz="2400" dirty="0" smtClean="0"/>
                <a:t>Challenge</a:t>
              </a:r>
            </a:p>
            <a:p>
              <a:pPr algn="ctr">
                <a:defRPr/>
              </a:pPr>
              <a:r>
                <a:rPr lang="en-US" sz="2400" dirty="0" smtClean="0"/>
                <a:t>Exams</a:t>
              </a:r>
            </a:p>
            <a:p>
              <a:pPr algn="ctr">
                <a:defRPr/>
              </a:pPr>
              <a:r>
                <a:rPr lang="en-US" sz="2400" dirty="0" smtClean="0"/>
                <a:t>Blueprints</a:t>
              </a:r>
              <a:endParaRPr lang="en-US" sz="2400" dirty="0"/>
            </a:p>
          </p:txBody>
        </p:sp>
      </p:grpSp>
    </p:spTree>
    <p:extLst>
      <p:ext uri="{BB962C8B-B14F-4D97-AF65-F5344CB8AC3E}">
        <p14:creationId xmlns:p14="http://schemas.microsoft.com/office/powerpoint/2010/main" val="2981214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Blue Print – Core 1 and 2</a:t>
            </a:r>
            <a:endParaRPr lang="en-CA" dirty="0"/>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2"/>
          </p:nvPr>
        </p:nvSpPr>
        <p:spPr/>
        <p:txBody>
          <a:bodyPr/>
          <a:lstStyle/>
          <a:p>
            <a:fld id="{D7AE4CA3-CCCA-4807-B2B8-0039260C33F6}" type="slidenum">
              <a:rPr lang="en-CA" smtClean="0"/>
              <a:pPr/>
              <a:t>24</a:t>
            </a:fld>
            <a:endParaRPr lang="en-C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19238" y="2476099"/>
            <a:ext cx="2362200" cy="4572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276600" y="2476099"/>
            <a:ext cx="2514600" cy="4572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096000" y="2480110"/>
            <a:ext cx="2819400" cy="79649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26456" y="3276600"/>
            <a:ext cx="3178743" cy="2286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336882" y="3810000"/>
            <a:ext cx="6216317" cy="2286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3048000" y="3462287"/>
            <a:ext cx="3200400" cy="271513"/>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3048000" y="4953000"/>
            <a:ext cx="3200400" cy="2286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387013" y="5638800"/>
            <a:ext cx="6166185" cy="2286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2438400" y="1752600"/>
            <a:ext cx="6477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7082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200400"/>
            <a:ext cx="8534400" cy="8382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2567238"/>
            <a:ext cx="8991598" cy="398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a:t>Blue Print – Core 1 and 2 (continued)</a:t>
            </a:r>
          </a:p>
        </p:txBody>
      </p:sp>
      <p:sp>
        <p:nvSpPr>
          <p:cNvPr id="4" name="Slide Number Placeholder 3"/>
          <p:cNvSpPr>
            <a:spLocks noGrp="1"/>
          </p:cNvSpPr>
          <p:nvPr>
            <p:ph type="sldNum" sz="quarter" idx="12"/>
          </p:nvPr>
        </p:nvSpPr>
        <p:spPr/>
        <p:txBody>
          <a:bodyPr/>
          <a:lstStyle/>
          <a:p>
            <a:fld id="{D7AE4CA3-CCCA-4807-B2B8-0039260C33F6}" type="slidenum">
              <a:rPr lang="en-CA" smtClean="0"/>
              <a:pPr/>
              <a:t>25</a:t>
            </a:fld>
            <a:endParaRPr lang="en-CA" dirty="0"/>
          </a:p>
        </p:txBody>
      </p:sp>
      <p:sp>
        <p:nvSpPr>
          <p:cNvPr id="7" name="Rectangle 6"/>
          <p:cNvSpPr/>
          <p:nvPr/>
        </p:nvSpPr>
        <p:spPr>
          <a:xfrm>
            <a:off x="286351" y="3200400"/>
            <a:ext cx="8629049" cy="8382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257475" y="4419600"/>
            <a:ext cx="8734125" cy="8382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532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Blue Print - Assurance Elective</a:t>
            </a:r>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2"/>
          </p:nvPr>
        </p:nvSpPr>
        <p:spPr/>
        <p:txBody>
          <a:bodyPr/>
          <a:lstStyle/>
          <a:p>
            <a:fld id="{D7AE4CA3-CCCA-4807-B2B8-0039260C33F6}" type="slidenum">
              <a:rPr lang="en-CA" smtClean="0"/>
              <a:pPr/>
              <a:t>26</a:t>
            </a:fld>
            <a:endParaRPr lang="en-C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5900"/>
            <a:ext cx="9144000"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4800" y="3581400"/>
            <a:ext cx="1371600" cy="38310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04800" y="3964855"/>
            <a:ext cx="2362200" cy="378546"/>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01191" y="4419600"/>
            <a:ext cx="1600200" cy="3810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124200" y="3581400"/>
            <a:ext cx="1905000" cy="3048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3124200" y="3964855"/>
            <a:ext cx="2667000" cy="835745"/>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340092" y="5029200"/>
            <a:ext cx="2784107" cy="6858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3124200" y="5029200"/>
            <a:ext cx="2819400" cy="13716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5995336" y="3309937"/>
            <a:ext cx="2767664" cy="1795463"/>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6248400" y="1676400"/>
            <a:ext cx="2819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1259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Blue Print – Assurance Elective (continued)</a:t>
            </a:r>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D7AE4CA3-CCCA-4807-B2B8-0039260C33F6}" type="slidenum">
              <a:rPr lang="en-CA" smtClean="0"/>
              <a:pPr/>
              <a:t>27</a:t>
            </a:fld>
            <a:endParaRPr lang="en-CA"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0"/>
            <a:ext cx="9067799"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81000" y="2362200"/>
            <a:ext cx="3352800" cy="2286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402656" y="3124200"/>
            <a:ext cx="6150543" cy="2286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97843" y="3505200"/>
            <a:ext cx="6155355" cy="2286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410676" y="5105400"/>
            <a:ext cx="8352323" cy="6096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6228347" y="1752600"/>
            <a:ext cx="2819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74" y="4953000"/>
            <a:ext cx="8401251" cy="84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63753" y="5181600"/>
            <a:ext cx="8399246" cy="614362"/>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363753" y="4572000"/>
            <a:ext cx="1922247" cy="2286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6274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Blue Print - Taxation Elective</a:t>
            </a:r>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2"/>
          </p:nvPr>
        </p:nvSpPr>
        <p:spPr/>
        <p:txBody>
          <a:bodyPr/>
          <a:lstStyle/>
          <a:p>
            <a:fld id="{D7AE4CA3-CCCA-4807-B2B8-0039260C33F6}" type="slidenum">
              <a:rPr lang="en-CA" smtClean="0"/>
              <a:pPr/>
              <a:t>28</a:t>
            </a:fld>
            <a:endParaRPr lang="en-CA"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600200"/>
            <a:ext cx="91313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81000" y="3552373"/>
            <a:ext cx="1295400" cy="38310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70172" y="3983452"/>
            <a:ext cx="2525428" cy="664748"/>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3206750" y="3581400"/>
            <a:ext cx="2889250" cy="11430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6096000" y="3389848"/>
            <a:ext cx="2743200" cy="1563152"/>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5983704" y="1830805"/>
            <a:ext cx="300789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5100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Blue Print – Taxation Elective (continued)</a:t>
            </a:r>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2"/>
          </p:nvPr>
        </p:nvSpPr>
        <p:spPr/>
        <p:txBody>
          <a:bodyPr/>
          <a:lstStyle/>
          <a:p>
            <a:fld id="{D7AE4CA3-CCCA-4807-B2B8-0039260C33F6}" type="slidenum">
              <a:rPr lang="en-CA" smtClean="0"/>
              <a:pPr/>
              <a:t>29</a:t>
            </a:fld>
            <a:endParaRPr lang="en-CA"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0"/>
            <a:ext cx="9220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600" y="1828800"/>
            <a:ext cx="3264568" cy="344905"/>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272716" y="2819400"/>
            <a:ext cx="1251284" cy="2286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237422" y="3429000"/>
            <a:ext cx="8373177" cy="5334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11" y="4495800"/>
            <a:ext cx="875898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56411" y="4800600"/>
            <a:ext cx="8758989" cy="8382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244642" y="4100763"/>
            <a:ext cx="1812758" cy="228600"/>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9054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Session Purpose</a:t>
            </a:r>
            <a:endParaRPr lang="en-CA" dirty="0"/>
          </a:p>
        </p:txBody>
      </p:sp>
      <p:sp>
        <p:nvSpPr>
          <p:cNvPr id="3" name="Content Placeholder 2"/>
          <p:cNvSpPr>
            <a:spLocks noGrp="1"/>
          </p:cNvSpPr>
          <p:nvPr>
            <p:ph idx="1"/>
          </p:nvPr>
        </p:nvSpPr>
        <p:spPr/>
        <p:txBody>
          <a:bodyPr/>
          <a:lstStyle/>
          <a:p>
            <a:pPr>
              <a:spcBef>
                <a:spcPts val="0"/>
              </a:spcBef>
              <a:buFont typeface="Wingdings" panose="05000000000000000000" pitchFamily="2" charset="2"/>
              <a:buChar char="Ø"/>
            </a:pPr>
            <a:r>
              <a:rPr lang="en-CA" dirty="0" smtClean="0"/>
              <a:t>Purpose of the session is to acquaint you with the exams that you will be writing to achieve your CPA designation and discuss what is involved in preparing for these exams </a:t>
            </a:r>
          </a:p>
          <a:p>
            <a:pPr>
              <a:spcBef>
                <a:spcPts val="0"/>
              </a:spcBef>
              <a:buFont typeface="Wingdings" panose="05000000000000000000" pitchFamily="2" charset="2"/>
              <a:buChar char="Ø"/>
            </a:pPr>
            <a:endParaRPr lang="en-CA" dirty="0"/>
          </a:p>
          <a:p>
            <a:pPr>
              <a:spcBef>
                <a:spcPts val="0"/>
              </a:spcBef>
              <a:buFont typeface="Wingdings" panose="05000000000000000000" pitchFamily="2" charset="2"/>
              <a:buChar char="Ø"/>
            </a:pPr>
            <a:r>
              <a:rPr lang="en-CA" dirty="0" smtClean="0"/>
              <a:t>With that knowledge you will be able to make an informed decision as to </a:t>
            </a:r>
            <a:r>
              <a:rPr lang="en-CA" b="1" dirty="0" smtClean="0"/>
              <a:t>how</a:t>
            </a:r>
            <a:r>
              <a:rPr lang="en-CA" dirty="0" smtClean="0"/>
              <a:t> and </a:t>
            </a:r>
            <a:r>
              <a:rPr lang="en-CA" b="1" dirty="0" smtClean="0"/>
              <a:t>when</a:t>
            </a:r>
            <a:r>
              <a:rPr lang="en-CA" dirty="0" smtClean="0"/>
              <a:t> to attack the exams</a:t>
            </a:r>
          </a:p>
          <a:p>
            <a:pPr>
              <a:spcBef>
                <a:spcPts val="0"/>
              </a:spcBef>
              <a:buFont typeface="Wingdings" panose="05000000000000000000" pitchFamily="2" charset="2"/>
              <a:buChar char="Ø"/>
            </a:pPr>
            <a:endParaRPr lang="en-CA" dirty="0"/>
          </a:p>
          <a:p>
            <a:pPr>
              <a:spcBef>
                <a:spcPts val="0"/>
              </a:spcBef>
              <a:buFont typeface="Wingdings" panose="05000000000000000000" pitchFamily="2" charset="2"/>
              <a:buChar char="Ø"/>
            </a:pPr>
            <a:r>
              <a:rPr lang="en-CA" dirty="0" smtClean="0"/>
              <a:t>Will also acquaint you with </a:t>
            </a:r>
            <a:r>
              <a:rPr lang="en-CA" dirty="0" smtClean="0"/>
              <a:t>the </a:t>
            </a:r>
            <a:r>
              <a:rPr lang="en-CA" dirty="0" smtClean="0"/>
              <a:t>PASS program that has been designed to help students successfully complete the CPA program</a:t>
            </a:r>
          </a:p>
          <a:p>
            <a:pPr>
              <a:spcBef>
                <a:spcPts val="0"/>
              </a:spcBef>
              <a:buFont typeface="Wingdings" panose="05000000000000000000" pitchFamily="2" charset="2"/>
              <a:buChar char="Ø"/>
            </a:pPr>
            <a:endParaRPr lang="en-CA" dirty="0"/>
          </a:p>
          <a:p>
            <a:pPr>
              <a:spcBef>
                <a:spcPts val="0"/>
              </a:spcBef>
              <a:buFont typeface="Wingdings" panose="05000000000000000000" pitchFamily="2" charset="2"/>
              <a:buChar char="Ø"/>
            </a:pPr>
            <a:r>
              <a:rPr lang="en-CA" dirty="0" smtClean="0"/>
              <a:t>With good knowledge of what the exams involve and how to prepare we hope to relieve any tension you are feeling</a:t>
            </a: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3</a:t>
            </a:fld>
            <a:endParaRPr lang="en-CA" dirty="0"/>
          </a:p>
        </p:txBody>
      </p:sp>
    </p:spTree>
    <p:extLst>
      <p:ext uri="{BB962C8B-B14F-4D97-AF65-F5344CB8AC3E}">
        <p14:creationId xmlns:p14="http://schemas.microsoft.com/office/powerpoint/2010/main" val="3149320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Blue Print - </a:t>
            </a:r>
            <a:r>
              <a:rPr lang="en-CA" dirty="0" smtClean="0"/>
              <a:t>Finance </a:t>
            </a:r>
            <a:r>
              <a:rPr lang="en-CA" dirty="0"/>
              <a:t>Elective</a:t>
            </a:r>
          </a:p>
        </p:txBody>
      </p:sp>
      <p:sp>
        <p:nvSpPr>
          <p:cNvPr id="4" name="Slide Number Placeholder 3"/>
          <p:cNvSpPr>
            <a:spLocks noGrp="1"/>
          </p:cNvSpPr>
          <p:nvPr>
            <p:ph type="sldNum" sz="quarter" idx="12"/>
          </p:nvPr>
        </p:nvSpPr>
        <p:spPr/>
        <p:txBody>
          <a:bodyPr/>
          <a:lstStyle/>
          <a:p>
            <a:fld id="{D7AE4CA3-CCCA-4807-B2B8-0039260C33F6}" type="slidenum">
              <a:rPr lang="en-CA" smtClean="0"/>
              <a:pPr/>
              <a:t>30</a:t>
            </a:fld>
            <a:endParaRPr lang="en-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0379"/>
            <a:ext cx="8604250" cy="4732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80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Blue Print – </a:t>
            </a:r>
            <a:r>
              <a:rPr lang="en-CA" dirty="0" smtClean="0"/>
              <a:t>Finance Elective (continued)</a:t>
            </a:r>
            <a:endParaRPr lang="en-CA" dirty="0"/>
          </a:p>
        </p:txBody>
      </p:sp>
      <p:sp>
        <p:nvSpPr>
          <p:cNvPr id="4" name="Slide Number Placeholder 3"/>
          <p:cNvSpPr>
            <a:spLocks noGrp="1"/>
          </p:cNvSpPr>
          <p:nvPr>
            <p:ph type="sldNum" sz="quarter" idx="12"/>
          </p:nvPr>
        </p:nvSpPr>
        <p:spPr/>
        <p:txBody>
          <a:bodyPr/>
          <a:lstStyle/>
          <a:p>
            <a:fld id="{D7AE4CA3-CCCA-4807-B2B8-0039260C33F6}" type="slidenum">
              <a:rPr lang="en-CA" smtClean="0"/>
              <a:pPr/>
              <a:t>31</a:t>
            </a:fld>
            <a:endParaRPr lang="en-C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 y="1371600"/>
            <a:ext cx="8402053"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5"/>
          <p:cNvSpPr txBox="1"/>
          <p:nvPr/>
        </p:nvSpPr>
        <p:spPr>
          <a:xfrm>
            <a:off x="3204411" y="1383632"/>
            <a:ext cx="6096000" cy="307777"/>
          </a:xfrm>
          <a:prstGeom prst="rect">
            <a:avLst/>
          </a:prstGeom>
          <a:noFill/>
        </p:spPr>
        <p:txBody>
          <a:bodyPr wrap="square" rtlCol="0">
            <a:spAutoFit/>
          </a:bodyPr>
          <a:ls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CA" sz="1400" b="1" dirty="0" smtClean="0">
                <a:solidFill>
                  <a:srgbClr val="C00000"/>
                </a:solidFill>
              </a:rPr>
              <a:t>Note that only finance tested in objective format questions</a:t>
            </a:r>
            <a:endParaRPr lang="en-CA" sz="1400" b="1" dirty="0">
              <a:solidFill>
                <a:srgbClr val="C00000"/>
              </a:solidFill>
            </a:endParaRPr>
          </a:p>
        </p:txBody>
      </p:sp>
    </p:spTree>
    <p:extLst>
      <p:ext uri="{BB962C8B-B14F-4D97-AF65-F5344CB8AC3E}">
        <p14:creationId xmlns:p14="http://schemas.microsoft.com/office/powerpoint/2010/main" val="407007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Blue Print </a:t>
            </a:r>
            <a:r>
              <a:rPr lang="en-CA" dirty="0" smtClean="0"/>
              <a:t>– </a:t>
            </a:r>
            <a:r>
              <a:rPr lang="en-CA" dirty="0"/>
              <a:t>P</a:t>
            </a:r>
            <a:r>
              <a:rPr lang="en-CA" dirty="0" smtClean="0"/>
              <a:t>erformance Management Elective</a:t>
            </a:r>
            <a:endParaRPr lang="en-CA" dirty="0"/>
          </a:p>
        </p:txBody>
      </p:sp>
      <p:sp>
        <p:nvSpPr>
          <p:cNvPr id="4" name="Slide Number Placeholder 3"/>
          <p:cNvSpPr>
            <a:spLocks noGrp="1"/>
          </p:cNvSpPr>
          <p:nvPr>
            <p:ph type="sldNum" sz="quarter" idx="12"/>
          </p:nvPr>
        </p:nvSpPr>
        <p:spPr/>
        <p:txBody>
          <a:bodyPr/>
          <a:lstStyle/>
          <a:p>
            <a:fld id="{D7AE4CA3-CCCA-4807-B2B8-0039260C33F6}" type="slidenum">
              <a:rPr lang="en-CA" smtClean="0"/>
              <a:pPr/>
              <a:t>32</a:t>
            </a:fld>
            <a:endParaRPr lang="en-CA"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760621"/>
            <a:ext cx="8610600"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866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Blue Print </a:t>
            </a:r>
            <a:r>
              <a:rPr lang="en-CA" dirty="0" smtClean="0"/>
              <a:t>– </a:t>
            </a:r>
            <a:r>
              <a:rPr lang="en-CA" dirty="0"/>
              <a:t>P</a:t>
            </a:r>
            <a:r>
              <a:rPr lang="en-CA" dirty="0" smtClean="0"/>
              <a:t>erformance Management Elective (continued)</a:t>
            </a:r>
            <a:endParaRPr lang="en-CA" dirty="0"/>
          </a:p>
        </p:txBody>
      </p:sp>
      <p:sp>
        <p:nvSpPr>
          <p:cNvPr id="4" name="Slide Number Placeholder 3"/>
          <p:cNvSpPr>
            <a:spLocks noGrp="1"/>
          </p:cNvSpPr>
          <p:nvPr>
            <p:ph type="sldNum" sz="quarter" idx="12"/>
          </p:nvPr>
        </p:nvSpPr>
        <p:spPr/>
        <p:txBody>
          <a:bodyPr/>
          <a:lstStyle/>
          <a:p>
            <a:fld id="{D7AE4CA3-CCCA-4807-B2B8-0039260C33F6}" type="slidenum">
              <a:rPr lang="en-CA" smtClean="0"/>
              <a:pPr/>
              <a:t>33</a:t>
            </a:fld>
            <a:endParaRPr lang="en-CA"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86106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5"/>
          <p:cNvSpPr txBox="1"/>
          <p:nvPr/>
        </p:nvSpPr>
        <p:spPr>
          <a:xfrm>
            <a:off x="3352800" y="1691409"/>
            <a:ext cx="5486400" cy="307777"/>
          </a:xfrm>
          <a:prstGeom prst="rect">
            <a:avLst/>
          </a:prstGeom>
          <a:noFill/>
        </p:spPr>
        <p:txBody>
          <a:bodyPr wrap="square" rtlCol="0">
            <a:spAutoFit/>
          </a:bodyPr>
          <a:ls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CA" sz="1400" b="1" dirty="0" smtClean="0">
                <a:solidFill>
                  <a:srgbClr val="C00000"/>
                </a:solidFill>
              </a:rPr>
              <a:t>Note that Management accounting is biggest area</a:t>
            </a:r>
            <a:endParaRPr lang="en-CA" sz="1400" b="1" dirty="0">
              <a:solidFill>
                <a:srgbClr val="C00000"/>
              </a:solidFill>
            </a:endParaRPr>
          </a:p>
        </p:txBody>
      </p:sp>
      <p:sp>
        <p:nvSpPr>
          <p:cNvPr id="7" name="TextBox 15"/>
          <p:cNvSpPr txBox="1"/>
          <p:nvPr/>
        </p:nvSpPr>
        <p:spPr>
          <a:xfrm>
            <a:off x="2362200" y="4184467"/>
            <a:ext cx="6629400" cy="307777"/>
          </a:xfrm>
          <a:prstGeom prst="rect">
            <a:avLst/>
          </a:prstGeom>
          <a:noFill/>
        </p:spPr>
        <p:txBody>
          <a:bodyPr wrap="square" rtlCol="0">
            <a:spAutoFit/>
          </a:bodyPr>
          <a:ls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CA" sz="1400" b="1" dirty="0" smtClean="0">
                <a:solidFill>
                  <a:srgbClr val="C00000"/>
                </a:solidFill>
              </a:rPr>
              <a:t>Note that Strategy &amp; Governance and Management </a:t>
            </a:r>
            <a:r>
              <a:rPr lang="en-CA" sz="1400" b="1" dirty="0" smtClean="0">
                <a:solidFill>
                  <a:srgbClr val="C00000"/>
                </a:solidFill>
              </a:rPr>
              <a:t>Accounting </a:t>
            </a:r>
            <a:r>
              <a:rPr lang="en-CA" sz="1400" b="1" dirty="0" smtClean="0">
                <a:solidFill>
                  <a:srgbClr val="C00000"/>
                </a:solidFill>
              </a:rPr>
              <a:t>over 50%</a:t>
            </a:r>
            <a:endParaRPr lang="en-CA" sz="1400" b="1" dirty="0">
              <a:solidFill>
                <a:srgbClr val="C00000"/>
              </a:solidFill>
            </a:endParaRPr>
          </a:p>
        </p:txBody>
      </p:sp>
    </p:spTree>
    <p:extLst>
      <p:ext uri="{BB962C8B-B14F-4D97-AF65-F5344CB8AC3E}">
        <p14:creationId xmlns:p14="http://schemas.microsoft.com/office/powerpoint/2010/main" val="381075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CA" dirty="0" smtClean="0"/>
              <a:t>Information Session</a:t>
            </a:r>
            <a:endParaRPr lang="en-CA" dirty="0"/>
          </a:p>
        </p:txBody>
      </p:sp>
      <p:sp>
        <p:nvSpPr>
          <p:cNvPr id="21506" name="Slide Number Placeholder 9"/>
          <p:cNvSpPr>
            <a:spLocks noGrp="1"/>
          </p:cNvSpPr>
          <p:nvPr>
            <p:ph type="sldNum" sz="quarter" idx="4294967295"/>
          </p:nvPr>
        </p:nvSpPr>
        <p:spPr>
          <a:xfrm>
            <a:off x="6553200" y="6305550"/>
            <a:ext cx="2133600" cy="476250"/>
          </a:xfrm>
          <a:prstGeom prst="rect">
            <a:avLst/>
          </a:prstGeom>
          <a:noFill/>
          <a:ln>
            <a:miter lim="800000"/>
            <a:headEnd/>
            <a:tailEnd/>
          </a:ln>
        </p:spPr>
        <p:txBody>
          <a:bodyPr/>
          <a:lstStyle/>
          <a:p>
            <a:fld id="{C4909764-ED3C-479C-AE72-A03FEC346B00}" type="slidenum">
              <a:rPr lang="en-CA"/>
              <a:pPr/>
              <a:t>34</a:t>
            </a:fld>
            <a:endParaRPr lang="en-CA"/>
          </a:p>
        </p:txBody>
      </p:sp>
      <p:sp>
        <p:nvSpPr>
          <p:cNvPr id="21507" name="PwCFirm"/>
          <p:cNvSpPr txBox="1">
            <a:spLocks noChangeArrowheads="1"/>
          </p:cNvSpPr>
          <p:nvPr/>
        </p:nvSpPr>
        <p:spPr bwMode="auto">
          <a:xfrm>
            <a:off x="533400" y="6477000"/>
            <a:ext cx="2590800" cy="152400"/>
          </a:xfrm>
          <a:prstGeom prst="rect">
            <a:avLst/>
          </a:prstGeom>
          <a:noFill/>
          <a:ln w="9525">
            <a:noFill/>
            <a:miter lim="800000"/>
            <a:headEnd/>
            <a:tailEnd/>
          </a:ln>
        </p:spPr>
        <p:txBody>
          <a:bodyPr lIns="0" tIns="0" rIns="0" bIns="0"/>
          <a:lstStyle/>
          <a:p>
            <a:endParaRPr lang="en-US" sz="1000">
              <a:cs typeface="Arial" charset="0"/>
            </a:endParaRPr>
          </a:p>
        </p:txBody>
      </p:sp>
      <p:sp>
        <p:nvSpPr>
          <p:cNvPr id="21508" name="Slide Number Placeholder 5"/>
          <p:cNvSpPr txBox="1">
            <a:spLocks/>
          </p:cNvSpPr>
          <p:nvPr/>
        </p:nvSpPr>
        <p:spPr bwMode="auto">
          <a:xfrm>
            <a:off x="7086600" y="6477000"/>
            <a:ext cx="1527175" cy="152400"/>
          </a:xfrm>
          <a:prstGeom prst="rect">
            <a:avLst/>
          </a:prstGeom>
          <a:noFill/>
          <a:ln w="9525">
            <a:noFill/>
            <a:miter lim="800000"/>
            <a:headEnd/>
            <a:tailEnd/>
          </a:ln>
        </p:spPr>
        <p:txBody>
          <a:bodyPr lIns="0" tIns="0" rIns="0" bIns="0"/>
          <a:lstStyle/>
          <a:p>
            <a:pPr algn="r"/>
            <a:fld id="{C19A3E51-3684-4A2F-AA26-008153DCA174}" type="slidenum">
              <a:rPr lang="en-CA" sz="1000">
                <a:solidFill>
                  <a:schemeClr val="bg1"/>
                </a:solidFill>
                <a:cs typeface="Arial" charset="0"/>
              </a:rPr>
              <a:pPr algn="r"/>
              <a:t>34</a:t>
            </a:fld>
            <a:endParaRPr lang="en-CA" sz="1000">
              <a:solidFill>
                <a:schemeClr val="bg1"/>
              </a:solidFill>
              <a:cs typeface="Arial" charset="0"/>
            </a:endParaRPr>
          </a:p>
        </p:txBody>
      </p:sp>
      <p:grpSp>
        <p:nvGrpSpPr>
          <p:cNvPr id="21509" name="Group 8"/>
          <p:cNvGrpSpPr>
            <a:grpSpLocks/>
          </p:cNvGrpSpPr>
          <p:nvPr/>
        </p:nvGrpSpPr>
        <p:grpSpPr bwMode="auto">
          <a:xfrm>
            <a:off x="2438400" y="2209800"/>
            <a:ext cx="4572000" cy="3962400"/>
            <a:chOff x="1828800" y="0"/>
            <a:chExt cx="4572000" cy="3962400"/>
          </a:xfrm>
        </p:grpSpPr>
        <p:sp>
          <p:nvSpPr>
            <p:cNvPr id="12" name="Isosceles Triangle 11"/>
            <p:cNvSpPr/>
            <p:nvPr/>
          </p:nvSpPr>
          <p:spPr>
            <a:xfrm>
              <a:off x="1828800" y="0"/>
              <a:ext cx="4572000" cy="3962400"/>
            </a:xfrm>
            <a:prstGeom prst="triangle">
              <a:avLst/>
            </a:prstGeom>
            <a:solidFill>
              <a:srgbClr val="32C1D1"/>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3" name="Isosceles Triangle 4"/>
            <p:cNvSpPr/>
            <p:nvPr/>
          </p:nvSpPr>
          <p:spPr>
            <a:xfrm>
              <a:off x="3124200" y="1828800"/>
              <a:ext cx="1981200" cy="1981200"/>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a:defRPr/>
              </a:pPr>
              <a:r>
                <a:rPr lang="en-US" sz="2400" dirty="0" smtClean="0"/>
                <a:t>Timing of Challenge Exams</a:t>
              </a:r>
              <a:endParaRPr lang="en-US" sz="2400" dirty="0"/>
            </a:p>
          </p:txBody>
        </p:sp>
      </p:grpSp>
    </p:spTree>
    <p:extLst>
      <p:ext uri="{BB962C8B-B14F-4D97-AF65-F5344CB8AC3E}">
        <p14:creationId xmlns:p14="http://schemas.microsoft.com/office/powerpoint/2010/main" val="3628682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Upcoming Exam Dates</a:t>
            </a:r>
            <a:br>
              <a:rPr lang="en-CA" dirty="0" smtClean="0"/>
            </a:br>
            <a:endParaRPr lang="en-CA" b="0" i="0" dirty="0"/>
          </a:p>
        </p:txBody>
      </p:sp>
      <p:sp>
        <p:nvSpPr>
          <p:cNvPr id="6" name="PwCFirm"/>
          <p:cNvSpPr txBox="1"/>
          <p:nvPr/>
        </p:nvSpPr>
        <p:spPr>
          <a:xfrm>
            <a:off x="533400" y="6477000"/>
            <a:ext cx="2590800" cy="152401"/>
          </a:xfrm>
          <a:prstGeom prst="rect">
            <a:avLst/>
          </a:prstGeom>
          <a:noFill/>
        </p:spPr>
        <p:txBody>
          <a:bodyPr vert="horz" wrap="square" lIns="0" tIns="0" rIns="0" bIns="0" rtlCol="0" anchor="t" anchorCtr="0">
            <a:noAutofit/>
          </a:bodyPr>
          <a:lstStyle/>
          <a:p>
            <a:endParaRPr lang="en-CA" sz="1000" dirty="0">
              <a:solidFill>
                <a:srgbClr val="000000"/>
              </a:solidFill>
              <a:cs typeface="Arial" pitchFamily="34" charset="0"/>
            </a:endParaRPr>
          </a:p>
        </p:txBody>
      </p:sp>
      <p:sp>
        <p:nvSpPr>
          <p:cNvPr id="12" name="Slide Number Placeholder 5"/>
          <p:cNvSpPr txBox="1">
            <a:spLocks/>
          </p:cNvSpPr>
          <p:nvPr/>
        </p:nvSpPr>
        <p:spPr>
          <a:xfrm>
            <a:off x="7097122" y="6476999"/>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BD5762-3BDC-484D-9503-7EA6D5A9A8CE}" type="slidenum">
              <a:rPr kumimoji="0" lang="en-CA" sz="1400" b="0" i="0" u="none" strike="noStrike" kern="1200" cap="none" spc="0" normalizeH="0" baseline="0" noProof="0" smtClean="0">
                <a:ln>
                  <a:noFill/>
                </a:ln>
                <a:solidFill>
                  <a:schemeClr val="bg2"/>
                </a:solidFill>
                <a:effectLst/>
                <a:uLnTx/>
                <a:uFillTx/>
                <a:latin typeface="Arial Narrow"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400" b="0" i="0" u="none" strike="noStrike" kern="1200" cap="none" spc="0" normalizeH="0" baseline="0" noProof="0" dirty="0">
              <a:ln>
                <a:noFill/>
              </a:ln>
              <a:solidFill>
                <a:schemeClr val="bg2"/>
              </a:solidFill>
              <a:effectLst/>
              <a:uLnTx/>
              <a:uFillTx/>
              <a:latin typeface="Arial Narrow"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19432389"/>
              </p:ext>
            </p:extLst>
          </p:nvPr>
        </p:nvGraphicFramePr>
        <p:xfrm>
          <a:off x="228600" y="2194381"/>
          <a:ext cx="8686800" cy="2634500"/>
        </p:xfrm>
        <a:graphic>
          <a:graphicData uri="http://schemas.openxmlformats.org/drawingml/2006/table">
            <a:tbl>
              <a:tblPr firstRow="1" firstCol="1" bandRow="1">
                <a:tableStyleId>{5C22544A-7EE6-4342-B048-85BDC9FD1C3A}</a:tableStyleId>
              </a:tblPr>
              <a:tblGrid>
                <a:gridCol w="1219200"/>
                <a:gridCol w="1295400"/>
                <a:gridCol w="1295400"/>
                <a:gridCol w="1371600"/>
                <a:gridCol w="1143000"/>
                <a:gridCol w="1143000"/>
                <a:gridCol w="1219200"/>
              </a:tblGrid>
              <a:tr h="759475">
                <a:tc>
                  <a:txBody>
                    <a:bodyPr/>
                    <a:lstStyle/>
                    <a:p>
                      <a:pPr>
                        <a:lnSpc>
                          <a:spcPct val="115000"/>
                        </a:lnSpc>
                        <a:spcAft>
                          <a:spcPts val="0"/>
                        </a:spcAft>
                      </a:pPr>
                      <a:endParaRPr lang="en-CA" sz="1600" dirty="0">
                        <a:solidFill>
                          <a:schemeClr val="tx1"/>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CA" sz="1600" dirty="0" smtClean="0">
                          <a:solidFill>
                            <a:schemeClr val="tx1"/>
                          </a:solidFill>
                          <a:effectLst/>
                        </a:rPr>
                        <a:t>Nov 18</a:t>
                      </a:r>
                    </a:p>
                    <a:p>
                      <a:pPr marL="0" marR="0" indent="0" algn="ctr" defTabSz="914400" rtl="0" eaLnBrk="1" fontAlgn="auto" latinLnBrk="0" hangingPunct="1">
                        <a:lnSpc>
                          <a:spcPct val="115000"/>
                        </a:lnSpc>
                        <a:spcBef>
                          <a:spcPts val="0"/>
                        </a:spcBef>
                        <a:spcAft>
                          <a:spcPts val="0"/>
                        </a:spcAft>
                        <a:buClrTx/>
                        <a:buSzTx/>
                        <a:buFontTx/>
                        <a:buNone/>
                        <a:tabLst/>
                        <a:defRPr/>
                      </a:pPr>
                      <a:r>
                        <a:rPr lang="en-CA" sz="1600" dirty="0" smtClean="0">
                          <a:solidFill>
                            <a:schemeClr val="tx1"/>
                          </a:solidFill>
                          <a:effectLst/>
                          <a:latin typeface="Calibri"/>
                          <a:ea typeface="Calibri"/>
                          <a:cs typeface="Times New Roman"/>
                        </a:rPr>
                        <a:t>2016</a:t>
                      </a:r>
                    </a:p>
                    <a:p>
                      <a:pPr algn="ctr">
                        <a:lnSpc>
                          <a:spcPct val="115000"/>
                        </a:lnSpc>
                        <a:spcAft>
                          <a:spcPts val="0"/>
                        </a:spcAft>
                      </a:pPr>
                      <a:endParaRPr lang="en-CA"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smtClean="0">
                          <a:solidFill>
                            <a:schemeClr val="tx1"/>
                          </a:solidFill>
                          <a:effectLst/>
                        </a:rPr>
                        <a:t>Dec 21/22</a:t>
                      </a:r>
                    </a:p>
                    <a:p>
                      <a:pPr algn="ctr">
                        <a:lnSpc>
                          <a:spcPct val="115000"/>
                        </a:lnSpc>
                        <a:spcAft>
                          <a:spcPts val="0"/>
                        </a:spcAft>
                      </a:pPr>
                      <a:r>
                        <a:rPr lang="en-US" sz="1600" dirty="0" smtClean="0">
                          <a:solidFill>
                            <a:schemeClr val="tx1"/>
                          </a:solidFill>
                          <a:effectLst/>
                          <a:latin typeface="Calibri"/>
                          <a:ea typeface="Calibri"/>
                          <a:cs typeface="Times New Roman"/>
                        </a:rPr>
                        <a:t>2016</a:t>
                      </a:r>
                      <a:endParaRPr lang="en-CA"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smtClean="0">
                          <a:solidFill>
                            <a:schemeClr val="tx1"/>
                          </a:solidFill>
                          <a:effectLst/>
                        </a:rPr>
                        <a:t>March 30/31</a:t>
                      </a:r>
                    </a:p>
                    <a:p>
                      <a:pPr algn="ctr">
                        <a:lnSpc>
                          <a:spcPct val="115000"/>
                        </a:lnSpc>
                        <a:spcAft>
                          <a:spcPts val="0"/>
                        </a:spcAft>
                      </a:pPr>
                      <a:r>
                        <a:rPr lang="en-CA" sz="1600" dirty="0" smtClean="0">
                          <a:solidFill>
                            <a:schemeClr val="tx1"/>
                          </a:solidFill>
                          <a:effectLst/>
                          <a:latin typeface="Calibri"/>
                          <a:ea typeface="Calibri"/>
                          <a:cs typeface="Times New Roman"/>
                        </a:rPr>
                        <a:t>2017</a:t>
                      </a:r>
                      <a:endParaRPr lang="en-CA"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smtClean="0">
                          <a:solidFill>
                            <a:schemeClr val="tx1"/>
                          </a:solidFill>
                          <a:effectLst/>
                        </a:rPr>
                        <a:t>July 6/7</a:t>
                      </a:r>
                    </a:p>
                    <a:p>
                      <a:pPr algn="ctr">
                        <a:lnSpc>
                          <a:spcPct val="115000"/>
                        </a:lnSpc>
                        <a:spcAft>
                          <a:spcPts val="0"/>
                        </a:spcAft>
                      </a:pPr>
                      <a:r>
                        <a:rPr lang="en-CA" sz="1600" dirty="0" smtClean="0">
                          <a:solidFill>
                            <a:schemeClr val="tx1"/>
                          </a:solidFill>
                          <a:effectLst/>
                          <a:latin typeface="Calibri"/>
                          <a:ea typeface="Calibri"/>
                          <a:cs typeface="Times New Roman"/>
                        </a:rPr>
                        <a:t>2017</a:t>
                      </a:r>
                      <a:endParaRPr lang="en-CA"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smtClean="0">
                          <a:solidFill>
                            <a:schemeClr val="tx1"/>
                          </a:solidFill>
                          <a:effectLst/>
                        </a:rPr>
                        <a:t>Sept 28/29</a:t>
                      </a:r>
                    </a:p>
                    <a:p>
                      <a:pPr algn="ctr">
                        <a:lnSpc>
                          <a:spcPct val="115000"/>
                        </a:lnSpc>
                        <a:spcAft>
                          <a:spcPts val="0"/>
                        </a:spcAft>
                      </a:pPr>
                      <a:r>
                        <a:rPr lang="en-CA" sz="1600" dirty="0" smtClean="0">
                          <a:solidFill>
                            <a:schemeClr val="tx1"/>
                          </a:solidFill>
                          <a:effectLst/>
                          <a:latin typeface="Calibri"/>
                          <a:ea typeface="Calibri"/>
                          <a:cs typeface="Times New Roman"/>
                        </a:rPr>
                        <a:t>2017</a:t>
                      </a:r>
                      <a:endParaRPr lang="en-CA"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smtClean="0">
                          <a:solidFill>
                            <a:schemeClr val="tx1"/>
                          </a:solidFill>
                          <a:effectLst/>
                        </a:rPr>
                        <a:t>Dec  20/21</a:t>
                      </a:r>
                    </a:p>
                    <a:p>
                      <a:pPr algn="ctr">
                        <a:lnSpc>
                          <a:spcPct val="115000"/>
                        </a:lnSpc>
                        <a:spcAft>
                          <a:spcPts val="0"/>
                        </a:spcAft>
                      </a:pPr>
                      <a:r>
                        <a:rPr lang="en-CA" sz="1600" dirty="0" smtClean="0">
                          <a:solidFill>
                            <a:schemeClr val="tx1"/>
                          </a:solidFill>
                          <a:effectLst/>
                          <a:latin typeface="Calibri"/>
                          <a:ea typeface="Calibri"/>
                          <a:cs typeface="Times New Roman"/>
                        </a:rPr>
                        <a:t>2017</a:t>
                      </a:r>
                      <a:endParaRPr lang="en-CA" sz="1600" dirty="0">
                        <a:solidFill>
                          <a:schemeClr val="tx1"/>
                        </a:solidFill>
                        <a:effectLst/>
                        <a:latin typeface="Calibri"/>
                        <a:ea typeface="Calibri"/>
                        <a:cs typeface="Times New Roman"/>
                      </a:endParaRPr>
                    </a:p>
                  </a:txBody>
                  <a:tcPr marL="68580" marR="68580" marT="0" marB="0"/>
                </a:tc>
              </a:tr>
              <a:tr h="421294">
                <a:tc>
                  <a:txBody>
                    <a:bodyPr/>
                    <a:lstStyle/>
                    <a:p>
                      <a:pPr>
                        <a:lnSpc>
                          <a:spcPct val="115000"/>
                        </a:lnSpc>
                        <a:spcAft>
                          <a:spcPts val="0"/>
                        </a:spcAft>
                      </a:pPr>
                      <a:r>
                        <a:rPr lang="en-CA" sz="1600" dirty="0">
                          <a:solidFill>
                            <a:schemeClr val="tx1"/>
                          </a:solidFill>
                          <a:effectLst/>
                        </a:rPr>
                        <a:t>Core 1</a:t>
                      </a:r>
                      <a:endParaRPr lang="en-CA"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smtClean="0">
                          <a:effectLst/>
                          <a:latin typeface="Calibri"/>
                          <a:ea typeface="Calibri"/>
                          <a:cs typeface="Times New Roman"/>
                        </a:rPr>
                        <a:t>Core 1</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smtClean="0">
                          <a:effectLst/>
                        </a:rPr>
                        <a:t>-</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smtClean="0">
                          <a:effectLst/>
                          <a:latin typeface="+mn-lt"/>
                          <a:ea typeface="+mn-ea"/>
                          <a:cs typeface="+mn-cs"/>
                        </a:rPr>
                        <a:t>Core 1</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Core 1</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smtClean="0">
                          <a:effectLst/>
                          <a:latin typeface="+mn-lt"/>
                          <a:ea typeface="+mn-ea"/>
                          <a:cs typeface="+mn-cs"/>
                        </a:rPr>
                        <a:t>-</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Core 1</a:t>
                      </a:r>
                      <a:endParaRPr lang="en-CA" sz="1600" dirty="0">
                        <a:effectLst/>
                        <a:latin typeface="Calibri"/>
                        <a:ea typeface="Calibri"/>
                        <a:cs typeface="Times New Roman"/>
                      </a:endParaRPr>
                    </a:p>
                  </a:txBody>
                  <a:tcPr marL="68580" marR="68580" marT="0" marB="0"/>
                </a:tc>
              </a:tr>
              <a:tr h="421294">
                <a:tc>
                  <a:txBody>
                    <a:bodyPr/>
                    <a:lstStyle/>
                    <a:p>
                      <a:pPr>
                        <a:lnSpc>
                          <a:spcPct val="115000"/>
                        </a:lnSpc>
                        <a:spcAft>
                          <a:spcPts val="0"/>
                        </a:spcAft>
                      </a:pPr>
                      <a:r>
                        <a:rPr lang="en-CA" sz="1600" dirty="0">
                          <a:solidFill>
                            <a:schemeClr val="tx1"/>
                          </a:solidFill>
                          <a:effectLst/>
                        </a:rPr>
                        <a:t>Core 2</a:t>
                      </a:r>
                      <a:endParaRPr lang="en-CA"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Core 2</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Core 2</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Core 2</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Core 2</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Core 2</a:t>
                      </a:r>
                      <a:endParaRPr lang="en-CA" sz="1600" dirty="0">
                        <a:effectLst/>
                        <a:latin typeface="Calibri"/>
                        <a:ea typeface="Calibri"/>
                        <a:cs typeface="Times New Roman"/>
                      </a:endParaRPr>
                    </a:p>
                  </a:txBody>
                  <a:tcPr marL="68580" marR="68580" marT="0" marB="0"/>
                </a:tc>
              </a:tr>
              <a:tr h="421294">
                <a:tc>
                  <a:txBody>
                    <a:bodyPr/>
                    <a:lstStyle/>
                    <a:p>
                      <a:pPr>
                        <a:lnSpc>
                          <a:spcPct val="115000"/>
                        </a:lnSpc>
                        <a:spcAft>
                          <a:spcPts val="0"/>
                        </a:spcAft>
                      </a:pPr>
                      <a:r>
                        <a:rPr lang="en-CA" sz="1600" dirty="0">
                          <a:solidFill>
                            <a:schemeClr val="tx1"/>
                          </a:solidFill>
                          <a:effectLst/>
                        </a:rPr>
                        <a:t>Assurance </a:t>
                      </a:r>
                      <a:endParaRPr lang="en-CA"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Assurance </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Assurance </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Assurance </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Assurance </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Assurance </a:t>
                      </a:r>
                      <a:endParaRPr lang="en-CA" sz="1600" dirty="0">
                        <a:effectLst/>
                        <a:latin typeface="Calibri"/>
                        <a:ea typeface="Calibri"/>
                        <a:cs typeface="Times New Roman"/>
                      </a:endParaRPr>
                    </a:p>
                  </a:txBody>
                  <a:tcPr marL="68580" marR="68580" marT="0" marB="0"/>
                </a:tc>
              </a:tr>
              <a:tr h="529370">
                <a:tc>
                  <a:txBody>
                    <a:bodyPr/>
                    <a:lstStyle/>
                    <a:p>
                      <a:pPr>
                        <a:lnSpc>
                          <a:spcPct val="115000"/>
                        </a:lnSpc>
                        <a:spcAft>
                          <a:spcPts val="0"/>
                        </a:spcAft>
                      </a:pPr>
                      <a:r>
                        <a:rPr lang="en-CA" sz="1600" dirty="0">
                          <a:solidFill>
                            <a:schemeClr val="tx1"/>
                          </a:solidFill>
                          <a:effectLst/>
                        </a:rPr>
                        <a:t>Taxation</a:t>
                      </a:r>
                      <a:endParaRPr lang="en-CA"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Taxation</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Taxation</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Taxation</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Taxation</a:t>
                      </a:r>
                      <a:endParaRPr lang="en-C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600" dirty="0">
                          <a:effectLst/>
                        </a:rPr>
                        <a:t>Taxation</a:t>
                      </a:r>
                      <a:endParaRPr lang="en-CA" sz="16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65735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69985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CA" dirty="0" smtClean="0"/>
              <a:t>Information Session</a:t>
            </a:r>
            <a:endParaRPr lang="en-CA" dirty="0"/>
          </a:p>
        </p:txBody>
      </p:sp>
      <p:sp>
        <p:nvSpPr>
          <p:cNvPr id="21506" name="Slide Number Placeholder 9"/>
          <p:cNvSpPr>
            <a:spLocks noGrp="1"/>
          </p:cNvSpPr>
          <p:nvPr>
            <p:ph type="sldNum" sz="quarter" idx="4294967295"/>
          </p:nvPr>
        </p:nvSpPr>
        <p:spPr>
          <a:xfrm>
            <a:off x="6553200" y="6305550"/>
            <a:ext cx="2133600" cy="476250"/>
          </a:xfrm>
          <a:prstGeom prst="rect">
            <a:avLst/>
          </a:prstGeom>
          <a:noFill/>
          <a:ln>
            <a:miter lim="800000"/>
            <a:headEnd/>
            <a:tailEnd/>
          </a:ln>
        </p:spPr>
        <p:txBody>
          <a:bodyPr/>
          <a:lstStyle/>
          <a:p>
            <a:fld id="{C4909764-ED3C-479C-AE72-A03FEC346B00}" type="slidenum">
              <a:rPr lang="en-CA"/>
              <a:pPr/>
              <a:t>36</a:t>
            </a:fld>
            <a:endParaRPr lang="en-CA"/>
          </a:p>
        </p:txBody>
      </p:sp>
      <p:sp>
        <p:nvSpPr>
          <p:cNvPr id="21507" name="PwCFirm"/>
          <p:cNvSpPr txBox="1">
            <a:spLocks noChangeArrowheads="1"/>
          </p:cNvSpPr>
          <p:nvPr/>
        </p:nvSpPr>
        <p:spPr bwMode="auto">
          <a:xfrm>
            <a:off x="533400" y="6477000"/>
            <a:ext cx="2590800" cy="152400"/>
          </a:xfrm>
          <a:prstGeom prst="rect">
            <a:avLst/>
          </a:prstGeom>
          <a:noFill/>
          <a:ln w="9525">
            <a:noFill/>
            <a:miter lim="800000"/>
            <a:headEnd/>
            <a:tailEnd/>
          </a:ln>
        </p:spPr>
        <p:txBody>
          <a:bodyPr lIns="0" tIns="0" rIns="0" bIns="0"/>
          <a:lstStyle/>
          <a:p>
            <a:endParaRPr lang="en-US" sz="1000">
              <a:cs typeface="Arial" charset="0"/>
            </a:endParaRPr>
          </a:p>
        </p:txBody>
      </p:sp>
      <p:sp>
        <p:nvSpPr>
          <p:cNvPr id="21508" name="Slide Number Placeholder 5"/>
          <p:cNvSpPr txBox="1">
            <a:spLocks/>
          </p:cNvSpPr>
          <p:nvPr/>
        </p:nvSpPr>
        <p:spPr bwMode="auto">
          <a:xfrm>
            <a:off x="7086600" y="6477000"/>
            <a:ext cx="1527175" cy="152400"/>
          </a:xfrm>
          <a:prstGeom prst="rect">
            <a:avLst/>
          </a:prstGeom>
          <a:noFill/>
          <a:ln w="9525">
            <a:noFill/>
            <a:miter lim="800000"/>
            <a:headEnd/>
            <a:tailEnd/>
          </a:ln>
        </p:spPr>
        <p:txBody>
          <a:bodyPr lIns="0" tIns="0" rIns="0" bIns="0"/>
          <a:lstStyle/>
          <a:p>
            <a:pPr algn="r"/>
            <a:fld id="{C19A3E51-3684-4A2F-AA26-008153DCA174}" type="slidenum">
              <a:rPr lang="en-CA" sz="1000">
                <a:solidFill>
                  <a:schemeClr val="bg1"/>
                </a:solidFill>
                <a:cs typeface="Arial" charset="0"/>
              </a:rPr>
              <a:pPr algn="r"/>
              <a:t>36</a:t>
            </a:fld>
            <a:endParaRPr lang="en-CA" sz="1000">
              <a:solidFill>
                <a:schemeClr val="bg1"/>
              </a:solidFill>
              <a:cs typeface="Arial" charset="0"/>
            </a:endParaRPr>
          </a:p>
        </p:txBody>
      </p:sp>
      <p:grpSp>
        <p:nvGrpSpPr>
          <p:cNvPr id="21509" name="Group 8"/>
          <p:cNvGrpSpPr>
            <a:grpSpLocks/>
          </p:cNvGrpSpPr>
          <p:nvPr/>
        </p:nvGrpSpPr>
        <p:grpSpPr bwMode="auto">
          <a:xfrm>
            <a:off x="2209800" y="2209800"/>
            <a:ext cx="4724400" cy="3962400"/>
            <a:chOff x="2133600" y="0"/>
            <a:chExt cx="3962400" cy="3962400"/>
          </a:xfrm>
        </p:grpSpPr>
        <p:sp>
          <p:nvSpPr>
            <p:cNvPr id="12" name="Isosceles Triangle 11"/>
            <p:cNvSpPr/>
            <p:nvPr/>
          </p:nvSpPr>
          <p:spPr>
            <a:xfrm>
              <a:off x="2133600" y="0"/>
              <a:ext cx="3962400" cy="3962400"/>
            </a:xfrm>
            <a:prstGeom prst="triangle">
              <a:avLst/>
            </a:prstGeom>
            <a:solidFill>
              <a:srgbClr val="32C1D1"/>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3" name="Isosceles Triangle 4"/>
            <p:cNvSpPr/>
            <p:nvPr/>
          </p:nvSpPr>
          <p:spPr>
            <a:xfrm>
              <a:off x="2590800" y="1828800"/>
              <a:ext cx="3048000" cy="1981200"/>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a:defRPr/>
              </a:pPr>
              <a:r>
                <a:rPr lang="en-US" sz="2400" dirty="0" smtClean="0"/>
                <a:t> </a:t>
              </a:r>
            </a:p>
            <a:p>
              <a:pPr algn="ctr">
                <a:defRPr/>
              </a:pPr>
              <a:r>
                <a:rPr lang="en-US" sz="2400" dirty="0" smtClean="0"/>
                <a:t>Preparing for the Challenge Exams and Deciding When to Write</a:t>
              </a:r>
            </a:p>
            <a:p>
              <a:pPr algn="ctr">
                <a:defRPr/>
              </a:pPr>
              <a:endParaRPr lang="en-US" sz="2400" dirty="0" smtClean="0"/>
            </a:p>
            <a:p>
              <a:pPr algn="ctr">
                <a:defRPr/>
              </a:pPr>
              <a:endParaRPr lang="en-US" sz="2400" dirty="0"/>
            </a:p>
          </p:txBody>
        </p:sp>
      </p:grpSp>
    </p:spTree>
    <p:extLst>
      <p:ext uri="{BB962C8B-B14F-4D97-AF65-F5344CB8AC3E}">
        <p14:creationId xmlns:p14="http://schemas.microsoft.com/office/powerpoint/2010/main" val="1858194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Preparing for the Exams</a:t>
            </a:r>
            <a:endParaRPr lang="en-CA" dirty="0"/>
          </a:p>
        </p:txBody>
      </p:sp>
      <p:sp>
        <p:nvSpPr>
          <p:cNvPr id="3" name="Content Placeholder 2"/>
          <p:cNvSpPr>
            <a:spLocks noGrp="1"/>
          </p:cNvSpPr>
          <p:nvPr>
            <p:ph idx="1"/>
          </p:nvPr>
        </p:nvSpPr>
        <p:spPr/>
        <p:txBody>
          <a:bodyPr/>
          <a:lstStyle/>
          <a:p>
            <a:pPr>
              <a:buFont typeface="Wingdings" pitchFamily="2" charset="2"/>
              <a:buChar char="Ø"/>
            </a:pPr>
            <a:r>
              <a:rPr lang="en-CA" dirty="0" smtClean="0"/>
              <a:t>Difficult to give precise number of hours needed to pass exams – will depend upon current level of technical skills</a:t>
            </a:r>
          </a:p>
          <a:p>
            <a:pPr>
              <a:buFont typeface="Wingdings" pitchFamily="2" charset="2"/>
              <a:buChar char="Ø"/>
            </a:pPr>
            <a:endParaRPr lang="en-CA" dirty="0"/>
          </a:p>
          <a:p>
            <a:pPr>
              <a:buFont typeface="Wingdings" pitchFamily="2" charset="2"/>
              <a:buChar char="Ø"/>
            </a:pPr>
            <a:r>
              <a:rPr lang="en-CA" dirty="0" smtClean="0"/>
              <a:t>Should focus on 3 things:</a:t>
            </a:r>
          </a:p>
          <a:p>
            <a:pPr marL="722313" indent="-361950">
              <a:buFont typeface="Wingdings" pitchFamily="2" charset="2"/>
              <a:buChar char="Ø"/>
            </a:pPr>
            <a:r>
              <a:rPr lang="en-CA" dirty="0" smtClean="0"/>
              <a:t>Reviewing technical material</a:t>
            </a:r>
          </a:p>
          <a:p>
            <a:pPr marL="722313" indent="-361950">
              <a:buFont typeface="Wingdings" pitchFamily="2" charset="2"/>
              <a:buChar char="Ø"/>
            </a:pPr>
            <a:r>
              <a:rPr lang="en-CA" dirty="0" smtClean="0"/>
              <a:t>Practicing objective format questions – which can also help reinforce technical</a:t>
            </a:r>
          </a:p>
          <a:p>
            <a:pPr marL="722313" indent="-361950">
              <a:buFont typeface="Wingdings" pitchFamily="2" charset="2"/>
              <a:buChar char="Ø"/>
            </a:pPr>
            <a:r>
              <a:rPr lang="en-CA" dirty="0" smtClean="0"/>
              <a:t>Practicing writing cases</a:t>
            </a:r>
            <a:endParaRPr lang="en-CA" dirty="0"/>
          </a:p>
          <a:p>
            <a:pPr>
              <a:buFont typeface="Wingdings" pitchFamily="2" charset="2"/>
              <a:buChar char="Ø"/>
            </a:pPr>
            <a:endParaRPr lang="en-CA" dirty="0"/>
          </a:p>
          <a:p>
            <a:pPr>
              <a:buFont typeface="Wingdings" pitchFamily="2" charset="2"/>
              <a:buChar char="Ø"/>
            </a:pPr>
            <a:r>
              <a:rPr lang="en-CA" dirty="0"/>
              <a:t>Each students is different, so each student needs to come up with a customized study plan</a:t>
            </a:r>
          </a:p>
          <a:p>
            <a:pPr marL="0" indent="0">
              <a:buNone/>
            </a:pP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37</a:t>
            </a:fld>
            <a:endParaRPr lang="en-CA" dirty="0"/>
          </a:p>
        </p:txBody>
      </p:sp>
    </p:spTree>
    <p:extLst>
      <p:ext uri="{BB962C8B-B14F-4D97-AF65-F5344CB8AC3E}">
        <p14:creationId xmlns:p14="http://schemas.microsoft.com/office/powerpoint/2010/main" val="1604352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Preparing for the Exams (continued)</a:t>
            </a:r>
            <a:endParaRPr lang="en-CA" dirty="0"/>
          </a:p>
        </p:txBody>
      </p:sp>
      <p:sp>
        <p:nvSpPr>
          <p:cNvPr id="3" name="Content Placeholder 2"/>
          <p:cNvSpPr>
            <a:spLocks noGrp="1"/>
          </p:cNvSpPr>
          <p:nvPr>
            <p:ph idx="1"/>
          </p:nvPr>
        </p:nvSpPr>
        <p:spPr/>
        <p:txBody>
          <a:bodyPr/>
          <a:lstStyle/>
          <a:p>
            <a:pPr>
              <a:spcBef>
                <a:spcPts val="0"/>
              </a:spcBef>
              <a:buFont typeface="Wingdings" pitchFamily="2" charset="2"/>
              <a:buChar char="Ø"/>
            </a:pPr>
            <a:endParaRPr lang="en-CA" dirty="0"/>
          </a:p>
          <a:p>
            <a:pPr>
              <a:spcBef>
                <a:spcPts val="0"/>
              </a:spcBef>
              <a:buFont typeface="Wingdings" pitchFamily="2" charset="2"/>
              <a:buChar char="Ø"/>
            </a:pPr>
            <a:r>
              <a:rPr lang="en-CA" dirty="0" smtClean="0"/>
              <a:t>Involves laying out on a week by week basis what you would like to accomplish both in terms of technical review/writing objective format questions and writing practice cases</a:t>
            </a:r>
          </a:p>
          <a:p>
            <a:pPr>
              <a:spcBef>
                <a:spcPts val="0"/>
              </a:spcBef>
              <a:buFont typeface="Wingdings" pitchFamily="2" charset="2"/>
              <a:buChar char="Ø"/>
            </a:pPr>
            <a:endParaRPr lang="en-CA" dirty="0"/>
          </a:p>
          <a:p>
            <a:pPr>
              <a:spcBef>
                <a:spcPts val="0"/>
              </a:spcBef>
              <a:buFont typeface="Wingdings" pitchFamily="2" charset="2"/>
              <a:buChar char="Ø"/>
            </a:pPr>
            <a:r>
              <a:rPr lang="en-CA" dirty="0" smtClean="0"/>
              <a:t>Be realistic – take into account work obligations as well as personal life</a:t>
            </a:r>
          </a:p>
          <a:p>
            <a:pPr>
              <a:spcBef>
                <a:spcPts val="0"/>
              </a:spcBef>
              <a:buFont typeface="Wingdings" pitchFamily="2" charset="2"/>
              <a:buChar char="Ø"/>
            </a:pPr>
            <a:endParaRPr lang="en-CA" dirty="0"/>
          </a:p>
          <a:p>
            <a:pPr>
              <a:spcBef>
                <a:spcPts val="0"/>
              </a:spcBef>
              <a:buFont typeface="Wingdings" pitchFamily="2" charset="2"/>
              <a:buChar char="Ø"/>
            </a:pPr>
            <a:r>
              <a:rPr lang="en-CA" dirty="0" smtClean="0"/>
              <a:t>Sample study plans for each of the Challenge </a:t>
            </a:r>
            <a:r>
              <a:rPr lang="en-CA" dirty="0"/>
              <a:t>Exams are available on the PASS website </a:t>
            </a:r>
            <a:r>
              <a:rPr lang="en-CA" dirty="0" smtClean="0"/>
              <a:t>– </a:t>
            </a:r>
            <a:r>
              <a:rPr lang="en-CA" dirty="0" smtClean="0"/>
              <a:t>passyourcpa.ca (under “Resources”)</a:t>
            </a:r>
            <a:endParaRPr lang="en-CA" dirty="0" smtClean="0"/>
          </a:p>
          <a:p>
            <a:pPr>
              <a:spcBef>
                <a:spcPts val="0"/>
              </a:spcBef>
              <a:buFont typeface="Wingdings" pitchFamily="2" charset="2"/>
              <a:buChar char="Ø"/>
            </a:pPr>
            <a:endParaRPr lang="en-US" dirty="0"/>
          </a:p>
          <a:p>
            <a:pPr>
              <a:spcBef>
                <a:spcPts val="0"/>
              </a:spcBef>
              <a:buFont typeface="Wingdings" pitchFamily="2" charset="2"/>
              <a:buChar char="Ø"/>
            </a:pPr>
            <a:r>
              <a:rPr lang="en-CA" dirty="0"/>
              <a:t>Study plan prepared in excel so students can tailor the plans to individual circumstances</a:t>
            </a:r>
          </a:p>
          <a:p>
            <a:pPr>
              <a:spcBef>
                <a:spcPts val="0"/>
              </a:spcBef>
              <a:buFont typeface="Wingdings" pitchFamily="2" charset="2"/>
              <a:buChar char="Ø"/>
            </a:pPr>
            <a:endParaRPr lang="en-CA" dirty="0" smtClean="0"/>
          </a:p>
          <a:p>
            <a:pPr>
              <a:spcBef>
                <a:spcPts val="0"/>
              </a:spcBef>
              <a:buFont typeface="Wingdings" pitchFamily="2" charset="2"/>
              <a:buChar char="Ø"/>
            </a:pPr>
            <a:endParaRPr lang="en-CA" dirty="0"/>
          </a:p>
          <a:p>
            <a:pPr marL="0" indent="0">
              <a:spcBef>
                <a:spcPts val="0"/>
              </a:spcBef>
              <a:buNone/>
            </a:pPr>
            <a:endParaRPr lang="en-CA" dirty="0" smtClean="0"/>
          </a:p>
          <a:p>
            <a:pPr>
              <a:spcBef>
                <a:spcPts val="0"/>
              </a:spcBef>
              <a:buFont typeface="Wingdings" pitchFamily="2" charset="2"/>
              <a:buChar char="Ø"/>
            </a:pPr>
            <a:endParaRPr lang="en-CA" dirty="0"/>
          </a:p>
          <a:p>
            <a:pPr>
              <a:spcBef>
                <a:spcPts val="0"/>
              </a:spcBef>
              <a:buFont typeface="Wingdings" pitchFamily="2" charset="2"/>
              <a:buChar char="Ø"/>
            </a:pPr>
            <a:endParaRPr lang="en-CA" dirty="0" smtClean="0"/>
          </a:p>
          <a:p>
            <a:pPr>
              <a:spcBef>
                <a:spcPts val="0"/>
              </a:spcBef>
              <a:buFont typeface="Wingdings" pitchFamily="2" charset="2"/>
              <a:buChar char="Ø"/>
            </a:pPr>
            <a:endParaRPr lang="en-CA" dirty="0"/>
          </a:p>
          <a:p>
            <a:pPr>
              <a:buFont typeface="Wingdings" pitchFamily="2" charset="2"/>
              <a:buChar char="Ø"/>
            </a:pPr>
            <a:endParaRPr lang="en-CA" dirty="0"/>
          </a:p>
          <a:p>
            <a:pPr marL="0" indent="0">
              <a:buNone/>
            </a:pPr>
            <a:endParaRPr lang="en-CA" dirty="0"/>
          </a:p>
          <a:p>
            <a:pPr marL="0" indent="0">
              <a:buNone/>
            </a:pP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38</a:t>
            </a:fld>
            <a:endParaRPr lang="en-CA" dirty="0"/>
          </a:p>
        </p:txBody>
      </p:sp>
    </p:spTree>
    <p:extLst>
      <p:ext uri="{BB962C8B-B14F-4D97-AF65-F5344CB8AC3E}">
        <p14:creationId xmlns:p14="http://schemas.microsoft.com/office/powerpoint/2010/main" val="2417621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Deciding When to Write</a:t>
            </a:r>
            <a:endParaRPr lang="en-CA" dirty="0"/>
          </a:p>
        </p:txBody>
      </p:sp>
      <p:sp>
        <p:nvSpPr>
          <p:cNvPr id="3" name="Content Placeholder 2"/>
          <p:cNvSpPr>
            <a:spLocks noGrp="1"/>
          </p:cNvSpPr>
          <p:nvPr>
            <p:ph idx="1"/>
          </p:nvPr>
        </p:nvSpPr>
        <p:spPr/>
        <p:txBody>
          <a:bodyPr/>
          <a:lstStyle/>
          <a:p>
            <a:pPr>
              <a:buFont typeface="Wingdings" pitchFamily="2" charset="2"/>
              <a:buChar char="Ø"/>
            </a:pPr>
            <a:r>
              <a:rPr lang="en-CA" dirty="0"/>
              <a:t>Students can write the Challenge exams twice – if unsuccessful after two tries need to take </a:t>
            </a:r>
            <a:r>
              <a:rPr lang="en-CA" dirty="0" smtClean="0"/>
              <a:t>modules</a:t>
            </a:r>
          </a:p>
          <a:p>
            <a:pPr>
              <a:buFont typeface="Wingdings" pitchFamily="2" charset="2"/>
              <a:buChar char="Ø"/>
            </a:pPr>
            <a:endParaRPr lang="en-CA" dirty="0"/>
          </a:p>
          <a:p>
            <a:pPr>
              <a:buFont typeface="Wingdings" pitchFamily="2" charset="2"/>
              <a:buChar char="Ø"/>
            </a:pPr>
            <a:r>
              <a:rPr lang="en-CA" dirty="0"/>
              <a:t>Therefore students want to be ready when they write</a:t>
            </a:r>
          </a:p>
          <a:p>
            <a:pPr>
              <a:buFont typeface="Wingdings" pitchFamily="2" charset="2"/>
              <a:buChar char="Ø"/>
            </a:pPr>
            <a:endParaRPr lang="en-CA" dirty="0"/>
          </a:p>
          <a:p>
            <a:pPr>
              <a:spcBef>
                <a:spcPts val="0"/>
              </a:spcBef>
              <a:buFont typeface="Wingdings" pitchFamily="2" charset="2"/>
              <a:buChar char="Ø"/>
            </a:pPr>
            <a:r>
              <a:rPr lang="en-CA" dirty="0" smtClean="0"/>
              <a:t>Once you figure out the approximate time it will take to get ready you can determine </a:t>
            </a:r>
            <a:r>
              <a:rPr lang="en-CA" dirty="0" smtClean="0"/>
              <a:t>which exam sitting to take</a:t>
            </a:r>
            <a:endParaRPr lang="en-CA" dirty="0" smtClean="0"/>
          </a:p>
          <a:p>
            <a:pPr>
              <a:spcBef>
                <a:spcPts val="0"/>
              </a:spcBef>
              <a:buFont typeface="Wingdings" pitchFamily="2" charset="2"/>
              <a:buChar char="Ø"/>
            </a:pPr>
            <a:endParaRPr lang="en-CA" dirty="0"/>
          </a:p>
          <a:p>
            <a:pPr>
              <a:spcBef>
                <a:spcPts val="0"/>
              </a:spcBef>
              <a:buFont typeface="Wingdings" pitchFamily="2" charset="2"/>
              <a:buChar char="Ø"/>
            </a:pPr>
            <a:r>
              <a:rPr lang="en-CA" dirty="0" smtClean="0"/>
              <a:t>No required order for exams – possible to write Core 2 before Core 1 and Electives before the Core exams</a:t>
            </a:r>
          </a:p>
          <a:p>
            <a:pPr>
              <a:spcBef>
                <a:spcPts val="0"/>
              </a:spcBef>
              <a:buFont typeface="Wingdings" pitchFamily="2" charset="2"/>
              <a:buChar char="Ø"/>
            </a:pPr>
            <a:endParaRPr lang="en-CA" dirty="0"/>
          </a:p>
          <a:p>
            <a:pPr>
              <a:spcBef>
                <a:spcPts val="0"/>
              </a:spcBef>
              <a:buFont typeface="Wingdings" pitchFamily="2" charset="2"/>
              <a:buChar char="Ø"/>
            </a:pPr>
            <a:endParaRPr lang="en-CA" dirty="0" smtClean="0"/>
          </a:p>
          <a:p>
            <a:pPr marL="722313" indent="-361950">
              <a:spcBef>
                <a:spcPts val="0"/>
              </a:spcBef>
              <a:buFont typeface="Wingdings" panose="05000000000000000000" pitchFamily="2" charset="2"/>
              <a:buChar char="q"/>
            </a:pPr>
            <a:endParaRPr lang="en-CA" dirty="0"/>
          </a:p>
          <a:p>
            <a:pPr marL="360363" indent="0">
              <a:spcBef>
                <a:spcPts val="0"/>
              </a:spcBef>
              <a:buNone/>
            </a:pPr>
            <a:endParaRPr lang="en-CA" dirty="0" smtClean="0"/>
          </a:p>
          <a:p>
            <a:pPr marL="722313" indent="-361950">
              <a:spcBef>
                <a:spcPts val="0"/>
              </a:spcBef>
              <a:buFont typeface="Wingdings" panose="05000000000000000000" pitchFamily="2" charset="2"/>
              <a:buChar char="q"/>
            </a:pPr>
            <a:endParaRPr lang="en-CA" dirty="0" smtClean="0"/>
          </a:p>
          <a:p>
            <a:pPr marL="722313" indent="-361950">
              <a:spcBef>
                <a:spcPts val="0"/>
              </a:spcBef>
              <a:buFont typeface="Wingdings" panose="05000000000000000000" pitchFamily="2" charset="2"/>
              <a:buChar char="q"/>
            </a:pPr>
            <a:endParaRPr lang="en-CA" dirty="0" smtClean="0"/>
          </a:p>
          <a:p>
            <a:pPr>
              <a:spcBef>
                <a:spcPts val="0"/>
              </a:spcBef>
              <a:buFont typeface="Wingdings" pitchFamily="2" charset="2"/>
              <a:buChar char="Ø"/>
            </a:pPr>
            <a:endParaRPr lang="en-CA" dirty="0"/>
          </a:p>
          <a:p>
            <a:pPr>
              <a:spcBef>
                <a:spcPts val="0"/>
              </a:spcBef>
              <a:buFont typeface="Wingdings" pitchFamily="2" charset="2"/>
              <a:buChar char="Ø"/>
            </a:pPr>
            <a:endParaRPr lang="en-CA" dirty="0" smtClean="0"/>
          </a:p>
          <a:p>
            <a:pPr>
              <a:spcBef>
                <a:spcPts val="0"/>
              </a:spcBef>
              <a:buFont typeface="Wingdings" pitchFamily="2" charset="2"/>
              <a:buChar char="Ø"/>
            </a:pPr>
            <a:endParaRPr lang="en-CA" dirty="0"/>
          </a:p>
          <a:p>
            <a:pPr>
              <a:spcBef>
                <a:spcPts val="0"/>
              </a:spcBef>
              <a:buFont typeface="Wingdings" pitchFamily="2" charset="2"/>
              <a:buChar char="Ø"/>
            </a:pPr>
            <a:endParaRPr lang="en-CA" dirty="0" smtClean="0"/>
          </a:p>
          <a:p>
            <a:pPr>
              <a:spcBef>
                <a:spcPts val="0"/>
              </a:spcBef>
              <a:buFont typeface="Wingdings" pitchFamily="2" charset="2"/>
              <a:buChar char="Ø"/>
            </a:pPr>
            <a:endParaRPr lang="en-CA" dirty="0"/>
          </a:p>
          <a:p>
            <a:pPr marL="0" indent="0">
              <a:spcBef>
                <a:spcPts val="0"/>
              </a:spcBef>
              <a:buNone/>
            </a:pPr>
            <a:endParaRPr lang="en-CA" dirty="0"/>
          </a:p>
          <a:p>
            <a:pPr>
              <a:spcBef>
                <a:spcPts val="0"/>
              </a:spcBef>
              <a:buFont typeface="Wingdings" pitchFamily="2" charset="2"/>
              <a:buChar char="Ø"/>
            </a:pPr>
            <a:endParaRPr lang="en-CA" dirty="0" smtClean="0"/>
          </a:p>
          <a:p>
            <a:pPr>
              <a:buFont typeface="Wingdings" pitchFamily="2" charset="2"/>
              <a:buChar char="Ø"/>
            </a:pPr>
            <a:endParaRPr lang="en-CA" dirty="0"/>
          </a:p>
          <a:p>
            <a:pPr marL="0" indent="0">
              <a:buNone/>
            </a:pPr>
            <a:endParaRPr lang="en-CA" dirty="0"/>
          </a:p>
          <a:p>
            <a:pPr marL="0" indent="0">
              <a:buNone/>
            </a:pP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39</a:t>
            </a:fld>
            <a:endParaRPr lang="en-CA" dirty="0"/>
          </a:p>
        </p:txBody>
      </p:sp>
    </p:spTree>
    <p:extLst>
      <p:ext uri="{BB962C8B-B14F-4D97-AF65-F5344CB8AC3E}">
        <p14:creationId xmlns:p14="http://schemas.microsoft.com/office/powerpoint/2010/main" val="2358082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CA" dirty="0" smtClean="0"/>
              <a:t>PART 1 – CPA PROGRAM</a:t>
            </a:r>
            <a:endParaRPr lang="en-CA" dirty="0"/>
          </a:p>
        </p:txBody>
      </p:sp>
      <p:sp>
        <p:nvSpPr>
          <p:cNvPr id="21506" name="Slide Number Placeholder 9"/>
          <p:cNvSpPr>
            <a:spLocks noGrp="1"/>
          </p:cNvSpPr>
          <p:nvPr>
            <p:ph type="sldNum" sz="quarter" idx="4294967295"/>
          </p:nvPr>
        </p:nvSpPr>
        <p:spPr>
          <a:xfrm>
            <a:off x="6553200" y="6305550"/>
            <a:ext cx="2133600" cy="476250"/>
          </a:xfrm>
          <a:prstGeom prst="rect">
            <a:avLst/>
          </a:prstGeom>
          <a:noFill/>
          <a:ln>
            <a:miter lim="800000"/>
            <a:headEnd/>
            <a:tailEnd/>
          </a:ln>
        </p:spPr>
        <p:txBody>
          <a:bodyPr/>
          <a:lstStyle/>
          <a:p>
            <a:fld id="{C4909764-ED3C-479C-AE72-A03FEC346B00}" type="slidenum">
              <a:rPr lang="en-CA"/>
              <a:pPr/>
              <a:t>4</a:t>
            </a:fld>
            <a:endParaRPr lang="en-CA"/>
          </a:p>
        </p:txBody>
      </p:sp>
      <p:sp>
        <p:nvSpPr>
          <p:cNvPr id="21507" name="PwCFirm"/>
          <p:cNvSpPr txBox="1">
            <a:spLocks noChangeArrowheads="1"/>
          </p:cNvSpPr>
          <p:nvPr/>
        </p:nvSpPr>
        <p:spPr bwMode="auto">
          <a:xfrm>
            <a:off x="533400" y="6477000"/>
            <a:ext cx="2590800" cy="152400"/>
          </a:xfrm>
          <a:prstGeom prst="rect">
            <a:avLst/>
          </a:prstGeom>
          <a:noFill/>
          <a:ln w="9525">
            <a:noFill/>
            <a:miter lim="800000"/>
            <a:headEnd/>
            <a:tailEnd/>
          </a:ln>
        </p:spPr>
        <p:txBody>
          <a:bodyPr lIns="0" tIns="0" rIns="0" bIns="0"/>
          <a:lstStyle/>
          <a:p>
            <a:endParaRPr lang="en-US" sz="1000">
              <a:cs typeface="Arial" charset="0"/>
            </a:endParaRPr>
          </a:p>
        </p:txBody>
      </p:sp>
      <p:sp>
        <p:nvSpPr>
          <p:cNvPr id="21508" name="Slide Number Placeholder 5"/>
          <p:cNvSpPr txBox="1">
            <a:spLocks/>
          </p:cNvSpPr>
          <p:nvPr/>
        </p:nvSpPr>
        <p:spPr bwMode="auto">
          <a:xfrm>
            <a:off x="7086600" y="6477000"/>
            <a:ext cx="1527175" cy="152400"/>
          </a:xfrm>
          <a:prstGeom prst="rect">
            <a:avLst/>
          </a:prstGeom>
          <a:noFill/>
          <a:ln w="9525">
            <a:noFill/>
            <a:miter lim="800000"/>
            <a:headEnd/>
            <a:tailEnd/>
          </a:ln>
        </p:spPr>
        <p:txBody>
          <a:bodyPr lIns="0" tIns="0" rIns="0" bIns="0"/>
          <a:lstStyle/>
          <a:p>
            <a:pPr algn="r"/>
            <a:fld id="{C19A3E51-3684-4A2F-AA26-008153DCA174}" type="slidenum">
              <a:rPr lang="en-CA" sz="1000">
                <a:solidFill>
                  <a:schemeClr val="bg1"/>
                </a:solidFill>
                <a:cs typeface="Arial" charset="0"/>
              </a:rPr>
              <a:pPr algn="r"/>
              <a:t>4</a:t>
            </a:fld>
            <a:endParaRPr lang="en-CA" sz="1000">
              <a:solidFill>
                <a:schemeClr val="bg1"/>
              </a:solidFill>
              <a:cs typeface="Arial" charset="0"/>
            </a:endParaRPr>
          </a:p>
        </p:txBody>
      </p:sp>
      <p:grpSp>
        <p:nvGrpSpPr>
          <p:cNvPr id="21509" name="Group 8"/>
          <p:cNvGrpSpPr>
            <a:grpSpLocks/>
          </p:cNvGrpSpPr>
          <p:nvPr/>
        </p:nvGrpSpPr>
        <p:grpSpPr bwMode="auto">
          <a:xfrm>
            <a:off x="2743200" y="2209800"/>
            <a:ext cx="3962400" cy="3962400"/>
            <a:chOff x="2133600" y="0"/>
            <a:chExt cx="3962400" cy="3962400"/>
          </a:xfrm>
        </p:grpSpPr>
        <p:sp>
          <p:nvSpPr>
            <p:cNvPr id="12" name="Isosceles Triangle 11"/>
            <p:cNvSpPr/>
            <p:nvPr/>
          </p:nvSpPr>
          <p:spPr>
            <a:xfrm>
              <a:off x="2133600" y="0"/>
              <a:ext cx="3962400" cy="3962400"/>
            </a:xfrm>
            <a:prstGeom prst="triangle">
              <a:avLst/>
            </a:prstGeom>
            <a:solidFill>
              <a:srgbClr val="32C1D1"/>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3" name="Isosceles Triangle 4"/>
            <p:cNvSpPr/>
            <p:nvPr/>
          </p:nvSpPr>
          <p:spPr>
            <a:xfrm>
              <a:off x="3124200" y="1828800"/>
              <a:ext cx="1981200" cy="1981200"/>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a:defRPr/>
              </a:pPr>
              <a:r>
                <a:rPr lang="en-US" sz="2400" dirty="0" smtClean="0"/>
                <a:t>Description of CPA Program</a:t>
              </a:r>
              <a:endParaRPr lang="en-US" sz="2400" dirty="0"/>
            </a:p>
          </p:txBody>
        </p:sp>
      </p:grpSp>
    </p:spTree>
    <p:extLst>
      <p:ext uri="{BB962C8B-B14F-4D97-AF65-F5344CB8AC3E}">
        <p14:creationId xmlns:p14="http://schemas.microsoft.com/office/powerpoint/2010/main" val="126641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Deciding When to Write (continued)</a:t>
            </a:r>
            <a:endParaRPr lang="en-CA" dirty="0"/>
          </a:p>
        </p:txBody>
      </p:sp>
      <p:sp>
        <p:nvSpPr>
          <p:cNvPr id="3" name="Content Placeholder 2"/>
          <p:cNvSpPr>
            <a:spLocks noGrp="1"/>
          </p:cNvSpPr>
          <p:nvPr>
            <p:ph idx="1"/>
          </p:nvPr>
        </p:nvSpPr>
        <p:spPr>
          <a:xfrm>
            <a:off x="457200" y="1676400"/>
            <a:ext cx="8229600" cy="4297363"/>
          </a:xfrm>
        </p:spPr>
        <p:txBody>
          <a:bodyPr/>
          <a:lstStyle/>
          <a:p>
            <a:pPr>
              <a:spcBef>
                <a:spcPts val="0"/>
              </a:spcBef>
              <a:buFont typeface="Wingdings" pitchFamily="2" charset="2"/>
              <a:buChar char="Ø"/>
            </a:pPr>
            <a:r>
              <a:rPr lang="en-CA" dirty="0" smtClean="0"/>
              <a:t>Keep in mind that you cannot write two exams on the same day – be careful in scheduling (see next slide)</a:t>
            </a:r>
          </a:p>
          <a:p>
            <a:pPr>
              <a:spcBef>
                <a:spcPts val="0"/>
              </a:spcBef>
              <a:buFont typeface="Wingdings" pitchFamily="2" charset="2"/>
              <a:buChar char="Ø"/>
            </a:pPr>
            <a:endParaRPr lang="en-CA" dirty="0"/>
          </a:p>
          <a:p>
            <a:pPr>
              <a:spcBef>
                <a:spcPts val="0"/>
              </a:spcBef>
              <a:buFont typeface="Wingdings" pitchFamily="2" charset="2"/>
              <a:buChar char="Ø"/>
            </a:pPr>
            <a:r>
              <a:rPr lang="en-CA" dirty="0" smtClean="0"/>
              <a:t>Core 1 and Assurance Elective are generally on the same day, with exception of Nov </a:t>
            </a:r>
            <a:r>
              <a:rPr lang="en-CA" dirty="0" smtClean="0"/>
              <a:t>18, </a:t>
            </a:r>
            <a:r>
              <a:rPr lang="en-CA" dirty="0" smtClean="0"/>
              <a:t>2016 when only Core 1 is offered </a:t>
            </a:r>
            <a:r>
              <a:rPr lang="en-CA" dirty="0"/>
              <a:t>and Dec. 21, </a:t>
            </a:r>
            <a:r>
              <a:rPr lang="en-CA" dirty="0" smtClean="0"/>
              <a:t>2016 and  </a:t>
            </a:r>
            <a:r>
              <a:rPr lang="en-CA" dirty="0"/>
              <a:t>Sept </a:t>
            </a:r>
            <a:r>
              <a:rPr lang="en-CA" dirty="0" smtClean="0"/>
              <a:t>28, 2017 when only Assurance Elective is offered</a:t>
            </a:r>
          </a:p>
          <a:p>
            <a:pPr>
              <a:spcBef>
                <a:spcPts val="0"/>
              </a:spcBef>
              <a:buFont typeface="Wingdings" pitchFamily="2" charset="2"/>
              <a:buChar char="Ø"/>
            </a:pPr>
            <a:endParaRPr lang="en-US" dirty="0"/>
          </a:p>
          <a:p>
            <a:pPr>
              <a:spcBef>
                <a:spcPts val="0"/>
              </a:spcBef>
              <a:buFont typeface="Wingdings" pitchFamily="2" charset="2"/>
              <a:buChar char="Ø"/>
            </a:pPr>
            <a:r>
              <a:rPr lang="en-US" dirty="0" smtClean="0"/>
              <a:t>Core 2 and Tax Elective are always on the same day</a:t>
            </a:r>
            <a:endParaRPr lang="en-CA" dirty="0" smtClean="0"/>
          </a:p>
          <a:p>
            <a:pPr marL="0" indent="0">
              <a:spcBef>
                <a:spcPts val="0"/>
              </a:spcBef>
              <a:buNone/>
            </a:pPr>
            <a:endParaRPr lang="en-CA" dirty="0"/>
          </a:p>
          <a:p>
            <a:pPr>
              <a:spcBef>
                <a:spcPts val="0"/>
              </a:spcBef>
              <a:buFont typeface="Wingdings" pitchFamily="2" charset="2"/>
              <a:buChar char="Ø"/>
            </a:pPr>
            <a:r>
              <a:rPr lang="en-CA" dirty="0" smtClean="0"/>
              <a:t>If you are starting work in late September, may wish to try to get all of the exams out of the way before you </a:t>
            </a:r>
            <a:r>
              <a:rPr lang="en-CA" dirty="0" smtClean="0"/>
              <a:t>start, </a:t>
            </a:r>
            <a:r>
              <a:rPr lang="en-CA" dirty="0" smtClean="0"/>
              <a:t>by writing 2 exams in July and 2 exams in September</a:t>
            </a:r>
          </a:p>
          <a:p>
            <a:pPr>
              <a:spcBef>
                <a:spcPts val="0"/>
              </a:spcBef>
              <a:buFont typeface="Wingdings" pitchFamily="2" charset="2"/>
              <a:buChar char="Ø"/>
            </a:pPr>
            <a:endParaRPr lang="en-US" dirty="0"/>
          </a:p>
          <a:p>
            <a:pPr>
              <a:spcBef>
                <a:spcPts val="0"/>
              </a:spcBef>
              <a:buFont typeface="Wingdings" pitchFamily="2" charset="2"/>
              <a:buChar char="Ø"/>
            </a:pPr>
            <a:r>
              <a:rPr lang="en-US" dirty="0" smtClean="0"/>
              <a:t>As Core 1 only offered in July (and not Sept) – should write Core 1 in July</a:t>
            </a:r>
            <a:endParaRPr lang="en-CA" dirty="0" smtClean="0"/>
          </a:p>
          <a:p>
            <a:pPr>
              <a:spcBef>
                <a:spcPts val="0"/>
              </a:spcBef>
              <a:buFont typeface="Wingdings" pitchFamily="2" charset="2"/>
              <a:buChar char="Ø"/>
            </a:pPr>
            <a:endParaRPr lang="en-CA" dirty="0"/>
          </a:p>
          <a:p>
            <a:pPr>
              <a:spcBef>
                <a:spcPts val="0"/>
              </a:spcBef>
              <a:buFont typeface="Wingdings" pitchFamily="2" charset="2"/>
              <a:buChar char="Ø"/>
            </a:pPr>
            <a:endParaRPr lang="en-CA" dirty="0" smtClean="0"/>
          </a:p>
          <a:p>
            <a:pPr>
              <a:buFont typeface="Wingdings" pitchFamily="2" charset="2"/>
              <a:buChar char="Ø"/>
            </a:pPr>
            <a:endParaRPr lang="en-CA" dirty="0"/>
          </a:p>
          <a:p>
            <a:pPr marL="0" indent="0">
              <a:buNone/>
            </a:pPr>
            <a:endParaRPr lang="en-CA" dirty="0"/>
          </a:p>
          <a:p>
            <a:pPr marL="0" indent="0">
              <a:buNone/>
            </a:pP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40</a:t>
            </a:fld>
            <a:endParaRPr lang="en-CA" dirty="0"/>
          </a:p>
        </p:txBody>
      </p:sp>
    </p:spTree>
    <p:extLst>
      <p:ext uri="{BB962C8B-B14F-4D97-AF65-F5344CB8AC3E}">
        <p14:creationId xmlns:p14="http://schemas.microsoft.com/office/powerpoint/2010/main" val="32023923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Deciding When to Write (continued)</a:t>
            </a:r>
            <a:endParaRPr lang="en-CA" dirty="0"/>
          </a:p>
        </p:txBody>
      </p:sp>
      <p:sp>
        <p:nvSpPr>
          <p:cNvPr id="3" name="Content Placeholder 2"/>
          <p:cNvSpPr>
            <a:spLocks noGrp="1"/>
          </p:cNvSpPr>
          <p:nvPr>
            <p:ph idx="1"/>
          </p:nvPr>
        </p:nvSpPr>
        <p:spPr>
          <a:xfrm>
            <a:off x="457200" y="1676400"/>
            <a:ext cx="8229600" cy="4297363"/>
          </a:xfrm>
        </p:spPr>
        <p:txBody>
          <a:bodyPr/>
          <a:lstStyle/>
          <a:p>
            <a:pPr>
              <a:spcBef>
                <a:spcPts val="0"/>
              </a:spcBef>
              <a:buFont typeface="Wingdings" pitchFamily="2" charset="2"/>
              <a:buChar char="Ø"/>
            </a:pPr>
            <a:r>
              <a:rPr lang="en-US" dirty="0" smtClean="0"/>
              <a:t>Synergy exists between </a:t>
            </a:r>
            <a:r>
              <a:rPr lang="en-US" dirty="0" smtClean="0"/>
              <a:t>Core </a:t>
            </a:r>
            <a:r>
              <a:rPr lang="en-US" dirty="0" smtClean="0"/>
              <a:t>1 and Tax Elective given that taxation is examinable on Core </a:t>
            </a:r>
            <a:r>
              <a:rPr lang="en-US" dirty="0" smtClean="0"/>
              <a:t>1 - </a:t>
            </a:r>
            <a:r>
              <a:rPr lang="en-US" dirty="0" smtClean="0"/>
              <a:t>therefore if  you write 2 exams over 2 days would suggest writing Core 1 and Tax - for example. Core 1 on July 6 and Tax elective on July 7</a:t>
            </a:r>
          </a:p>
          <a:p>
            <a:pPr>
              <a:spcBef>
                <a:spcPts val="0"/>
              </a:spcBef>
              <a:buFont typeface="Wingdings" pitchFamily="2" charset="2"/>
              <a:buChar char="Ø"/>
            </a:pPr>
            <a:endParaRPr lang="en-CA" dirty="0"/>
          </a:p>
          <a:p>
            <a:pPr marL="360363" lvl="2" indent="-360363">
              <a:spcBef>
                <a:spcPts val="200"/>
              </a:spcBef>
              <a:buFont typeface="Wingdings" panose="05000000000000000000" pitchFamily="2" charset="2"/>
              <a:buChar char="Ø"/>
            </a:pPr>
            <a:r>
              <a:rPr lang="en-CA" dirty="0" smtClean="0"/>
              <a:t>In </a:t>
            </a:r>
            <a:r>
              <a:rPr lang="en-CA" dirty="0"/>
              <a:t>order to write the CFE in September </a:t>
            </a:r>
            <a:r>
              <a:rPr lang="en-CA" dirty="0" smtClean="0"/>
              <a:t>2017 </a:t>
            </a:r>
            <a:r>
              <a:rPr lang="en-CA" dirty="0"/>
              <a:t>need to finish Core and Elective exams by March, </a:t>
            </a:r>
            <a:r>
              <a:rPr lang="en-CA" dirty="0" smtClean="0"/>
              <a:t>2017</a:t>
            </a:r>
            <a:endParaRPr lang="en-CA" dirty="0"/>
          </a:p>
          <a:p>
            <a:pPr>
              <a:spcBef>
                <a:spcPts val="0"/>
              </a:spcBef>
              <a:buFont typeface="Wingdings" pitchFamily="2" charset="2"/>
              <a:buChar char="Ø"/>
            </a:pPr>
            <a:endParaRPr lang="en-CA" dirty="0" smtClean="0"/>
          </a:p>
          <a:p>
            <a:pPr>
              <a:buFont typeface="Wingdings" pitchFamily="2" charset="2"/>
              <a:buChar char="Ø"/>
            </a:pPr>
            <a:endParaRPr lang="en-CA" dirty="0"/>
          </a:p>
          <a:p>
            <a:pPr marL="0" indent="0">
              <a:buNone/>
            </a:pPr>
            <a:endParaRPr lang="en-CA" dirty="0"/>
          </a:p>
          <a:p>
            <a:pPr marL="0" indent="0">
              <a:buNone/>
            </a:pP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41</a:t>
            </a:fld>
            <a:endParaRPr lang="en-CA" dirty="0"/>
          </a:p>
        </p:txBody>
      </p:sp>
    </p:spTree>
    <p:extLst>
      <p:ext uri="{BB962C8B-B14F-4D97-AF65-F5344CB8AC3E}">
        <p14:creationId xmlns:p14="http://schemas.microsoft.com/office/powerpoint/2010/main" val="24630576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CA" dirty="0" smtClean="0"/>
              <a:t>PART 2 – PASS PROGRAM</a:t>
            </a:r>
            <a:endParaRPr lang="en-CA" dirty="0"/>
          </a:p>
        </p:txBody>
      </p:sp>
      <p:sp>
        <p:nvSpPr>
          <p:cNvPr id="21506" name="Slide Number Placeholder 9"/>
          <p:cNvSpPr>
            <a:spLocks noGrp="1"/>
          </p:cNvSpPr>
          <p:nvPr>
            <p:ph type="sldNum" sz="quarter" idx="4294967295"/>
          </p:nvPr>
        </p:nvSpPr>
        <p:spPr>
          <a:xfrm>
            <a:off x="6553200" y="6305550"/>
            <a:ext cx="2133600" cy="476250"/>
          </a:xfrm>
          <a:prstGeom prst="rect">
            <a:avLst/>
          </a:prstGeom>
          <a:noFill/>
          <a:ln>
            <a:miter lim="800000"/>
            <a:headEnd/>
            <a:tailEnd/>
          </a:ln>
        </p:spPr>
        <p:txBody>
          <a:bodyPr/>
          <a:lstStyle/>
          <a:p>
            <a:fld id="{C4909764-ED3C-479C-AE72-A03FEC346B00}" type="slidenum">
              <a:rPr lang="en-CA"/>
              <a:pPr/>
              <a:t>42</a:t>
            </a:fld>
            <a:endParaRPr lang="en-CA"/>
          </a:p>
        </p:txBody>
      </p:sp>
      <p:sp>
        <p:nvSpPr>
          <p:cNvPr id="21507" name="PwCFirm"/>
          <p:cNvSpPr txBox="1">
            <a:spLocks noChangeArrowheads="1"/>
          </p:cNvSpPr>
          <p:nvPr/>
        </p:nvSpPr>
        <p:spPr bwMode="auto">
          <a:xfrm>
            <a:off x="533400" y="6477000"/>
            <a:ext cx="2590800" cy="152400"/>
          </a:xfrm>
          <a:prstGeom prst="rect">
            <a:avLst/>
          </a:prstGeom>
          <a:noFill/>
          <a:ln w="9525">
            <a:noFill/>
            <a:miter lim="800000"/>
            <a:headEnd/>
            <a:tailEnd/>
          </a:ln>
        </p:spPr>
        <p:txBody>
          <a:bodyPr lIns="0" tIns="0" rIns="0" bIns="0"/>
          <a:lstStyle/>
          <a:p>
            <a:endParaRPr lang="en-US" sz="1000">
              <a:cs typeface="Arial" charset="0"/>
            </a:endParaRPr>
          </a:p>
        </p:txBody>
      </p:sp>
      <p:sp>
        <p:nvSpPr>
          <p:cNvPr id="21508" name="Slide Number Placeholder 5"/>
          <p:cNvSpPr txBox="1">
            <a:spLocks/>
          </p:cNvSpPr>
          <p:nvPr/>
        </p:nvSpPr>
        <p:spPr bwMode="auto">
          <a:xfrm>
            <a:off x="7086600" y="6477000"/>
            <a:ext cx="1527175" cy="152400"/>
          </a:xfrm>
          <a:prstGeom prst="rect">
            <a:avLst/>
          </a:prstGeom>
          <a:noFill/>
          <a:ln w="9525">
            <a:noFill/>
            <a:miter lim="800000"/>
            <a:headEnd/>
            <a:tailEnd/>
          </a:ln>
        </p:spPr>
        <p:txBody>
          <a:bodyPr lIns="0" tIns="0" rIns="0" bIns="0"/>
          <a:lstStyle/>
          <a:p>
            <a:pPr algn="r"/>
            <a:fld id="{C19A3E51-3684-4A2F-AA26-008153DCA174}" type="slidenum">
              <a:rPr lang="en-CA" sz="1000">
                <a:solidFill>
                  <a:schemeClr val="bg1"/>
                </a:solidFill>
                <a:cs typeface="Arial" charset="0"/>
              </a:rPr>
              <a:pPr algn="r"/>
              <a:t>42</a:t>
            </a:fld>
            <a:endParaRPr lang="en-CA" sz="1000">
              <a:solidFill>
                <a:schemeClr val="bg1"/>
              </a:solidFill>
              <a:cs typeface="Arial" charset="0"/>
            </a:endParaRPr>
          </a:p>
        </p:txBody>
      </p:sp>
      <p:grpSp>
        <p:nvGrpSpPr>
          <p:cNvPr id="21509" name="Group 8"/>
          <p:cNvGrpSpPr>
            <a:grpSpLocks/>
          </p:cNvGrpSpPr>
          <p:nvPr/>
        </p:nvGrpSpPr>
        <p:grpSpPr bwMode="auto">
          <a:xfrm>
            <a:off x="2743200" y="2209800"/>
            <a:ext cx="3962400" cy="3962400"/>
            <a:chOff x="2133600" y="0"/>
            <a:chExt cx="3962400" cy="3962400"/>
          </a:xfrm>
        </p:grpSpPr>
        <p:sp>
          <p:nvSpPr>
            <p:cNvPr id="12" name="Isosceles Triangle 11"/>
            <p:cNvSpPr/>
            <p:nvPr/>
          </p:nvSpPr>
          <p:spPr>
            <a:xfrm>
              <a:off x="2133600" y="0"/>
              <a:ext cx="3962400" cy="3962400"/>
            </a:xfrm>
            <a:prstGeom prst="triangle">
              <a:avLst/>
            </a:prstGeom>
            <a:solidFill>
              <a:srgbClr val="32C1D1"/>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3" name="Isosceles Triangle 4"/>
            <p:cNvSpPr/>
            <p:nvPr/>
          </p:nvSpPr>
          <p:spPr>
            <a:xfrm>
              <a:off x="2590800" y="1828800"/>
              <a:ext cx="3048000" cy="1981200"/>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a:defRPr/>
              </a:pPr>
              <a:r>
                <a:rPr lang="en-US" sz="2400" dirty="0" smtClean="0"/>
                <a:t> </a:t>
              </a:r>
            </a:p>
            <a:p>
              <a:pPr algn="ctr">
                <a:defRPr/>
              </a:pPr>
              <a:r>
                <a:rPr lang="en-US" sz="2400" dirty="0" smtClean="0"/>
                <a:t>Who is PASS?</a:t>
              </a:r>
            </a:p>
            <a:p>
              <a:pPr algn="ctr">
                <a:defRPr/>
              </a:pPr>
              <a:endParaRPr lang="en-US" sz="2400" dirty="0" smtClean="0"/>
            </a:p>
            <a:p>
              <a:pPr algn="ctr">
                <a:defRPr/>
              </a:pPr>
              <a:endParaRPr lang="en-US" sz="2400" dirty="0"/>
            </a:p>
          </p:txBody>
        </p:sp>
      </p:grpSp>
    </p:spTree>
    <p:extLst>
      <p:ext uri="{BB962C8B-B14F-4D97-AF65-F5344CB8AC3E}">
        <p14:creationId xmlns:p14="http://schemas.microsoft.com/office/powerpoint/2010/main" val="25842689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is PASS?</a:t>
            </a:r>
            <a:endParaRPr lang="en-CA" dirty="0"/>
          </a:p>
        </p:txBody>
      </p:sp>
      <p:sp>
        <p:nvSpPr>
          <p:cNvPr id="3" name="Content Placeholder 2"/>
          <p:cNvSpPr>
            <a:spLocks noGrp="1"/>
          </p:cNvSpPr>
          <p:nvPr>
            <p:ph idx="1"/>
          </p:nvPr>
        </p:nvSpPr>
        <p:spPr/>
        <p:txBody>
          <a:bodyPr/>
          <a:lstStyle/>
          <a:p>
            <a:pPr>
              <a:buFont typeface="Wingdings" pitchFamily="2" charset="2"/>
              <a:buChar char="Ø"/>
            </a:pPr>
            <a:r>
              <a:rPr lang="en-CA" dirty="0"/>
              <a:t>PASS began offering UFE courses in 1989</a:t>
            </a:r>
          </a:p>
          <a:p>
            <a:pPr>
              <a:buFont typeface="Wingdings" pitchFamily="2" charset="2"/>
              <a:buChar char="Ø"/>
            </a:pPr>
            <a:endParaRPr lang="en-CA" dirty="0"/>
          </a:p>
          <a:p>
            <a:pPr>
              <a:buFont typeface="Wingdings" pitchFamily="2" charset="2"/>
              <a:buChar char="Ø"/>
            </a:pPr>
            <a:r>
              <a:rPr lang="en-CA" dirty="0"/>
              <a:t>PASS courses </a:t>
            </a:r>
            <a:r>
              <a:rPr lang="en-CA" dirty="0" smtClean="0"/>
              <a:t>have been offered </a:t>
            </a:r>
            <a:r>
              <a:rPr lang="en-CA" dirty="0"/>
              <a:t>in all of the large 4 firms – PWC, KPMG, EY and Deloitte </a:t>
            </a:r>
            <a:r>
              <a:rPr lang="en-CA" dirty="0" smtClean="0"/>
              <a:t>and </a:t>
            </a:r>
            <a:r>
              <a:rPr lang="en-CA" dirty="0"/>
              <a:t>numerous mid-size firms</a:t>
            </a:r>
          </a:p>
          <a:p>
            <a:pPr>
              <a:buFont typeface="Wingdings" pitchFamily="2" charset="2"/>
              <a:buChar char="Ø"/>
            </a:pPr>
            <a:endParaRPr lang="en-CA" dirty="0"/>
          </a:p>
          <a:p>
            <a:pPr>
              <a:buFont typeface="Wingdings" pitchFamily="2" charset="2"/>
              <a:buChar char="Ø"/>
            </a:pPr>
            <a:r>
              <a:rPr lang="en-CA" dirty="0"/>
              <a:t>PASS courses are offered across Canada</a:t>
            </a:r>
          </a:p>
          <a:p>
            <a:pPr>
              <a:buFont typeface="Wingdings" pitchFamily="2" charset="2"/>
              <a:buChar char="Ø"/>
            </a:pPr>
            <a:endParaRPr lang="en-CA" dirty="0"/>
          </a:p>
          <a:p>
            <a:pPr>
              <a:buFont typeface="Wingdings" pitchFamily="2" charset="2"/>
              <a:buChar char="Ø"/>
            </a:pPr>
            <a:r>
              <a:rPr lang="en-CA" dirty="0"/>
              <a:t>Michael Levi, co-director of PASS, former Gold Medalist</a:t>
            </a:r>
          </a:p>
          <a:p>
            <a:pPr>
              <a:buFont typeface="Wingdings" pitchFamily="2" charset="2"/>
              <a:buChar char="Ø"/>
            </a:pPr>
            <a:endParaRPr lang="en-CA" dirty="0"/>
          </a:p>
          <a:p>
            <a:pPr>
              <a:buFont typeface="Wingdings" pitchFamily="2" charset="2"/>
              <a:buChar char="Ø"/>
            </a:pPr>
            <a:r>
              <a:rPr lang="en-CA" dirty="0"/>
              <a:t>Instructors have professional UFE marking experience</a:t>
            </a:r>
          </a:p>
          <a:p>
            <a:pPr>
              <a:buFont typeface="Wingdings" pitchFamily="2" charset="2"/>
              <a:buChar char="Ø"/>
            </a:pPr>
            <a:endParaRPr lang="en-CA" dirty="0"/>
          </a:p>
          <a:p>
            <a:pPr>
              <a:buFont typeface="Wingdings" pitchFamily="2" charset="2"/>
              <a:buChar char="Ø"/>
            </a:pPr>
            <a:r>
              <a:rPr lang="en-CA" dirty="0"/>
              <a:t>Consistent excellent feedback from students</a:t>
            </a:r>
          </a:p>
          <a:p>
            <a:pPr marL="0" indent="0">
              <a:buNone/>
            </a:pP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43</a:t>
            </a:fld>
            <a:endParaRPr lang="en-CA" dirty="0"/>
          </a:p>
        </p:txBody>
      </p:sp>
    </p:spTree>
    <p:extLst>
      <p:ext uri="{BB962C8B-B14F-4D97-AF65-F5344CB8AC3E}">
        <p14:creationId xmlns:p14="http://schemas.microsoft.com/office/powerpoint/2010/main" val="20694302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CA" dirty="0" smtClean="0"/>
              <a:t>Information Session</a:t>
            </a:r>
            <a:endParaRPr lang="en-CA" dirty="0"/>
          </a:p>
        </p:txBody>
      </p:sp>
      <p:sp>
        <p:nvSpPr>
          <p:cNvPr id="21506" name="Slide Number Placeholder 9"/>
          <p:cNvSpPr>
            <a:spLocks noGrp="1"/>
          </p:cNvSpPr>
          <p:nvPr>
            <p:ph type="sldNum" sz="quarter" idx="4294967295"/>
          </p:nvPr>
        </p:nvSpPr>
        <p:spPr>
          <a:xfrm>
            <a:off x="6553200" y="6305550"/>
            <a:ext cx="2133600" cy="476250"/>
          </a:xfrm>
          <a:prstGeom prst="rect">
            <a:avLst/>
          </a:prstGeom>
          <a:noFill/>
          <a:ln>
            <a:miter lim="800000"/>
            <a:headEnd/>
            <a:tailEnd/>
          </a:ln>
        </p:spPr>
        <p:txBody>
          <a:bodyPr/>
          <a:lstStyle/>
          <a:p>
            <a:fld id="{C4909764-ED3C-479C-AE72-A03FEC346B00}" type="slidenum">
              <a:rPr lang="en-CA"/>
              <a:pPr/>
              <a:t>44</a:t>
            </a:fld>
            <a:endParaRPr lang="en-CA"/>
          </a:p>
        </p:txBody>
      </p:sp>
      <p:sp>
        <p:nvSpPr>
          <p:cNvPr id="21507" name="PwCFirm"/>
          <p:cNvSpPr txBox="1">
            <a:spLocks noChangeArrowheads="1"/>
          </p:cNvSpPr>
          <p:nvPr/>
        </p:nvSpPr>
        <p:spPr bwMode="auto">
          <a:xfrm>
            <a:off x="533400" y="6477000"/>
            <a:ext cx="2590800" cy="152400"/>
          </a:xfrm>
          <a:prstGeom prst="rect">
            <a:avLst/>
          </a:prstGeom>
          <a:noFill/>
          <a:ln w="9525">
            <a:noFill/>
            <a:miter lim="800000"/>
            <a:headEnd/>
            <a:tailEnd/>
          </a:ln>
        </p:spPr>
        <p:txBody>
          <a:bodyPr lIns="0" tIns="0" rIns="0" bIns="0"/>
          <a:lstStyle/>
          <a:p>
            <a:endParaRPr lang="en-US" sz="1000">
              <a:cs typeface="Arial" charset="0"/>
            </a:endParaRPr>
          </a:p>
        </p:txBody>
      </p:sp>
      <p:sp>
        <p:nvSpPr>
          <p:cNvPr id="21508" name="Slide Number Placeholder 5"/>
          <p:cNvSpPr txBox="1">
            <a:spLocks/>
          </p:cNvSpPr>
          <p:nvPr/>
        </p:nvSpPr>
        <p:spPr bwMode="auto">
          <a:xfrm>
            <a:off x="7086600" y="6477000"/>
            <a:ext cx="1527175" cy="152400"/>
          </a:xfrm>
          <a:prstGeom prst="rect">
            <a:avLst/>
          </a:prstGeom>
          <a:noFill/>
          <a:ln w="9525">
            <a:noFill/>
            <a:miter lim="800000"/>
            <a:headEnd/>
            <a:tailEnd/>
          </a:ln>
        </p:spPr>
        <p:txBody>
          <a:bodyPr lIns="0" tIns="0" rIns="0" bIns="0"/>
          <a:lstStyle/>
          <a:p>
            <a:pPr algn="r"/>
            <a:fld id="{C19A3E51-3684-4A2F-AA26-008153DCA174}" type="slidenum">
              <a:rPr lang="en-CA" sz="1000">
                <a:solidFill>
                  <a:schemeClr val="bg1"/>
                </a:solidFill>
                <a:cs typeface="Arial" charset="0"/>
              </a:rPr>
              <a:pPr algn="r"/>
              <a:t>44</a:t>
            </a:fld>
            <a:endParaRPr lang="en-CA" sz="1000">
              <a:solidFill>
                <a:schemeClr val="bg1"/>
              </a:solidFill>
              <a:cs typeface="Arial" charset="0"/>
            </a:endParaRPr>
          </a:p>
        </p:txBody>
      </p:sp>
      <p:grpSp>
        <p:nvGrpSpPr>
          <p:cNvPr id="21509" name="Group 8"/>
          <p:cNvGrpSpPr>
            <a:grpSpLocks/>
          </p:cNvGrpSpPr>
          <p:nvPr/>
        </p:nvGrpSpPr>
        <p:grpSpPr bwMode="auto">
          <a:xfrm>
            <a:off x="2743200" y="2209800"/>
            <a:ext cx="3962400" cy="3962400"/>
            <a:chOff x="2133600" y="0"/>
            <a:chExt cx="3962400" cy="3962400"/>
          </a:xfrm>
        </p:grpSpPr>
        <p:sp>
          <p:nvSpPr>
            <p:cNvPr id="12" name="Isosceles Triangle 11"/>
            <p:cNvSpPr/>
            <p:nvPr/>
          </p:nvSpPr>
          <p:spPr>
            <a:xfrm>
              <a:off x="2133600" y="0"/>
              <a:ext cx="3962400" cy="3962400"/>
            </a:xfrm>
            <a:prstGeom prst="triangle">
              <a:avLst/>
            </a:prstGeom>
            <a:solidFill>
              <a:srgbClr val="32C1D1"/>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3" name="Isosceles Triangle 4"/>
            <p:cNvSpPr/>
            <p:nvPr/>
          </p:nvSpPr>
          <p:spPr>
            <a:xfrm>
              <a:off x="2590800" y="1828800"/>
              <a:ext cx="3048000" cy="1981200"/>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a:defRPr/>
              </a:pPr>
              <a:r>
                <a:rPr lang="en-US" sz="2400" dirty="0" smtClean="0"/>
                <a:t> </a:t>
              </a:r>
            </a:p>
            <a:p>
              <a:pPr algn="ctr">
                <a:defRPr/>
              </a:pPr>
              <a:r>
                <a:rPr lang="en-US" sz="2400" dirty="0" smtClean="0"/>
                <a:t>PASS</a:t>
              </a:r>
            </a:p>
            <a:p>
              <a:pPr algn="ctr">
                <a:defRPr/>
              </a:pPr>
              <a:r>
                <a:rPr lang="en-US" sz="2400" dirty="0" smtClean="0"/>
                <a:t>CPA Program</a:t>
              </a:r>
            </a:p>
            <a:p>
              <a:pPr algn="ctr">
                <a:defRPr/>
              </a:pPr>
              <a:endParaRPr lang="en-US" sz="2400" dirty="0" smtClean="0"/>
            </a:p>
            <a:p>
              <a:pPr algn="ctr">
                <a:defRPr/>
              </a:pPr>
              <a:endParaRPr lang="en-US" sz="2400" dirty="0"/>
            </a:p>
          </p:txBody>
        </p:sp>
      </p:grpSp>
    </p:spTree>
    <p:extLst>
      <p:ext uri="{BB962C8B-B14F-4D97-AF65-F5344CB8AC3E}">
        <p14:creationId xmlns:p14="http://schemas.microsoft.com/office/powerpoint/2010/main" val="60294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CPA PASS Program</a:t>
            </a:r>
            <a:endParaRPr lang="en-CA" dirty="0"/>
          </a:p>
        </p:txBody>
      </p:sp>
      <p:sp>
        <p:nvSpPr>
          <p:cNvPr id="3" name="Content Placeholder 2"/>
          <p:cNvSpPr>
            <a:spLocks noGrp="1"/>
          </p:cNvSpPr>
          <p:nvPr>
            <p:ph idx="1"/>
          </p:nvPr>
        </p:nvSpPr>
        <p:spPr>
          <a:xfrm>
            <a:off x="457200" y="1752600"/>
            <a:ext cx="8229600" cy="4297363"/>
          </a:xfrm>
        </p:spPr>
        <p:txBody>
          <a:bodyPr/>
          <a:lstStyle/>
          <a:p>
            <a:pPr>
              <a:spcBef>
                <a:spcPts val="0"/>
              </a:spcBef>
              <a:buFont typeface="Wingdings" panose="05000000000000000000" pitchFamily="2" charset="2"/>
              <a:buChar char="Ø"/>
            </a:pPr>
            <a:r>
              <a:rPr lang="en-CA" sz="2400" dirty="0" smtClean="0"/>
              <a:t>PASS will prepare you for all of the Challenge exams:</a:t>
            </a:r>
          </a:p>
          <a:p>
            <a:pPr>
              <a:spcBef>
                <a:spcPts val="0"/>
              </a:spcBef>
              <a:buFont typeface="Wingdings" panose="05000000000000000000" pitchFamily="2" charset="2"/>
              <a:buChar char="Ø"/>
            </a:pPr>
            <a:endParaRPr lang="en-CA" sz="2400" dirty="0" smtClean="0"/>
          </a:p>
          <a:p>
            <a:pPr lvl="1">
              <a:spcBef>
                <a:spcPts val="0"/>
              </a:spcBef>
            </a:pPr>
            <a:r>
              <a:rPr lang="en-CA" sz="2400" dirty="0" smtClean="0"/>
              <a:t>Core 1</a:t>
            </a:r>
          </a:p>
          <a:p>
            <a:pPr lvl="1">
              <a:spcBef>
                <a:spcPts val="0"/>
              </a:spcBef>
            </a:pPr>
            <a:endParaRPr lang="en-CA" sz="2400" dirty="0" smtClean="0"/>
          </a:p>
          <a:p>
            <a:pPr lvl="1">
              <a:spcBef>
                <a:spcPts val="0"/>
              </a:spcBef>
            </a:pPr>
            <a:r>
              <a:rPr lang="en-CA" sz="2400" dirty="0" smtClean="0"/>
              <a:t>Core 2</a:t>
            </a:r>
          </a:p>
          <a:p>
            <a:pPr lvl="1">
              <a:spcBef>
                <a:spcPts val="0"/>
              </a:spcBef>
            </a:pPr>
            <a:endParaRPr lang="en-CA" sz="2400" dirty="0" smtClean="0"/>
          </a:p>
          <a:p>
            <a:pPr lvl="1">
              <a:spcBef>
                <a:spcPts val="0"/>
              </a:spcBef>
            </a:pPr>
            <a:r>
              <a:rPr lang="en-CA" sz="2400" dirty="0" smtClean="0"/>
              <a:t>Electives</a:t>
            </a:r>
          </a:p>
          <a:p>
            <a:pPr lvl="1">
              <a:spcBef>
                <a:spcPts val="0"/>
              </a:spcBef>
            </a:pPr>
            <a:endParaRPr lang="en-CA" sz="2400" dirty="0" smtClean="0"/>
          </a:p>
          <a:p>
            <a:pPr marL="444500" lvl="1" indent="-444500">
              <a:spcBef>
                <a:spcPts val="0"/>
              </a:spcBef>
            </a:pPr>
            <a:r>
              <a:rPr lang="en-CA" sz="2400" dirty="0" smtClean="0"/>
              <a:t>Pass will also prepare you for the CFE </a:t>
            </a:r>
          </a:p>
          <a:p>
            <a:pPr marL="444500" lvl="1" indent="-444500">
              <a:spcBef>
                <a:spcPts val="0"/>
              </a:spcBef>
            </a:pPr>
            <a:endParaRPr lang="en-CA" sz="2400" dirty="0"/>
          </a:p>
          <a:p>
            <a:pPr marL="444500" lvl="1" indent="-444500">
              <a:spcBef>
                <a:spcPts val="0"/>
              </a:spcBef>
            </a:pPr>
            <a:r>
              <a:rPr lang="en-CA" sz="2400" dirty="0" smtClean="0"/>
              <a:t>In addition PASS provides resources for students taking modules and Accredited/Diploma Programs</a:t>
            </a:r>
          </a:p>
          <a:p>
            <a:pPr marL="0" indent="0">
              <a:spcBef>
                <a:spcPts val="0"/>
              </a:spcBef>
              <a:buNone/>
            </a:pPr>
            <a:endParaRPr lang="en-CA" sz="1800" dirty="0" smtClean="0"/>
          </a:p>
          <a:p>
            <a:pPr marL="0" indent="0">
              <a:spcBef>
                <a:spcPts val="0"/>
              </a:spcBef>
              <a:buNone/>
            </a:pPr>
            <a:endParaRPr lang="en-CA" sz="1800" dirty="0" smtClean="0"/>
          </a:p>
        </p:txBody>
      </p:sp>
      <p:sp>
        <p:nvSpPr>
          <p:cNvPr id="5" name="Slide Number Placeholder 4"/>
          <p:cNvSpPr>
            <a:spLocks noGrp="1"/>
          </p:cNvSpPr>
          <p:nvPr>
            <p:ph type="sldNum" sz="quarter" idx="12"/>
          </p:nvPr>
        </p:nvSpPr>
        <p:spPr/>
        <p:txBody>
          <a:bodyPr/>
          <a:lstStyle/>
          <a:p>
            <a:fld id="{D7AE4CA3-CCCA-4807-B2B8-0039260C33F6}" type="slidenum">
              <a:rPr lang="en-CA" smtClean="0"/>
              <a:pPr/>
              <a:t>45</a:t>
            </a:fld>
            <a:endParaRPr lang="en-CA" dirty="0"/>
          </a:p>
        </p:txBody>
      </p:sp>
    </p:spTree>
    <p:extLst>
      <p:ext uri="{BB962C8B-B14F-4D97-AF65-F5344CB8AC3E}">
        <p14:creationId xmlns:p14="http://schemas.microsoft.com/office/powerpoint/2010/main" val="31334445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 for Challenge Exams</a:t>
            </a:r>
            <a:endParaRPr lang="en-CA" dirty="0"/>
          </a:p>
        </p:txBody>
      </p:sp>
      <p:sp>
        <p:nvSpPr>
          <p:cNvPr id="3" name="Content Placeholder 2"/>
          <p:cNvSpPr>
            <a:spLocks noGrp="1"/>
          </p:cNvSpPr>
          <p:nvPr>
            <p:ph idx="1"/>
          </p:nvPr>
        </p:nvSpPr>
        <p:spPr/>
        <p:txBody>
          <a:bodyPr/>
          <a:lstStyle/>
          <a:p>
            <a:pPr>
              <a:spcBef>
                <a:spcPts val="0"/>
              </a:spcBef>
              <a:buFont typeface="Wingdings" pitchFamily="2" charset="2"/>
              <a:buChar char="Ø"/>
            </a:pPr>
            <a:r>
              <a:rPr lang="en-CA" dirty="0" smtClean="0"/>
              <a:t>15 day Course will:</a:t>
            </a:r>
          </a:p>
          <a:p>
            <a:pPr>
              <a:spcBef>
                <a:spcPts val="0"/>
              </a:spcBef>
              <a:buFont typeface="Wingdings" pitchFamily="2" charset="2"/>
              <a:buChar char="Ø"/>
            </a:pPr>
            <a:endParaRPr lang="en-CA" dirty="0"/>
          </a:p>
          <a:p>
            <a:pPr marL="722313" indent="-361950">
              <a:spcBef>
                <a:spcPts val="0"/>
              </a:spcBef>
              <a:buFont typeface="Wingdings" pitchFamily="2" charset="2"/>
              <a:buChar char="Ø"/>
            </a:pPr>
            <a:r>
              <a:rPr lang="en-CA" dirty="0" smtClean="0"/>
              <a:t>Review technical knowledge for all of the technical competencies</a:t>
            </a:r>
          </a:p>
          <a:p>
            <a:pPr marL="360363" indent="0">
              <a:spcBef>
                <a:spcPts val="0"/>
              </a:spcBef>
              <a:buNone/>
            </a:pPr>
            <a:r>
              <a:rPr lang="en-CA" dirty="0" smtClean="0"/>
              <a:t> </a:t>
            </a:r>
          </a:p>
          <a:p>
            <a:pPr marL="722313" indent="-361950">
              <a:spcBef>
                <a:spcPts val="0"/>
              </a:spcBef>
              <a:buFont typeface="Wingdings" pitchFamily="2" charset="2"/>
              <a:buChar char="Ø"/>
            </a:pPr>
            <a:r>
              <a:rPr lang="en-CA" dirty="0" smtClean="0"/>
              <a:t>Teach fundamental case writing skills necessary to attack cases successfully</a:t>
            </a:r>
          </a:p>
          <a:p>
            <a:pPr marL="722313" indent="-361950">
              <a:spcBef>
                <a:spcPts val="0"/>
              </a:spcBef>
              <a:buFont typeface="Wingdings" pitchFamily="2" charset="2"/>
              <a:buChar char="Ø"/>
            </a:pPr>
            <a:endParaRPr lang="en-CA" dirty="0" smtClean="0"/>
          </a:p>
          <a:p>
            <a:pPr marL="722313" indent="-361950">
              <a:spcBef>
                <a:spcPts val="0"/>
              </a:spcBef>
              <a:buFont typeface="Wingdings" pitchFamily="2" charset="2"/>
              <a:buChar char="Ø"/>
            </a:pPr>
            <a:r>
              <a:rPr lang="en-CA" dirty="0" smtClean="0"/>
              <a:t>Provide opportunity for students to write hundreds of practice objective format questions</a:t>
            </a:r>
          </a:p>
          <a:p>
            <a:pPr marL="722313" indent="-361950">
              <a:spcBef>
                <a:spcPts val="0"/>
              </a:spcBef>
              <a:buFont typeface="Wingdings" pitchFamily="2" charset="2"/>
              <a:buChar char="Ø"/>
            </a:pPr>
            <a:endParaRPr lang="en-CA" dirty="0" smtClean="0"/>
          </a:p>
          <a:p>
            <a:pPr marL="722313" indent="-361950">
              <a:spcBef>
                <a:spcPts val="0"/>
              </a:spcBef>
              <a:buFont typeface="Wingdings" pitchFamily="2" charset="2"/>
              <a:buChar char="Ø"/>
            </a:pPr>
            <a:r>
              <a:rPr lang="en-CA" dirty="0" smtClean="0"/>
              <a:t>Allow students to practice their case writing by writing simulated cases for the Core and Elective exams which are debriefed and professionally marked</a:t>
            </a:r>
          </a:p>
          <a:p>
            <a:pPr marL="0" indent="0">
              <a:buNone/>
            </a:pPr>
            <a:endParaRPr lang="en-CA" sz="2400"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46</a:t>
            </a:fld>
            <a:endParaRPr lang="en-CA" dirty="0"/>
          </a:p>
        </p:txBody>
      </p:sp>
    </p:spTree>
    <p:extLst>
      <p:ext uri="{BB962C8B-B14F-4D97-AF65-F5344CB8AC3E}">
        <p14:creationId xmlns:p14="http://schemas.microsoft.com/office/powerpoint/2010/main" val="30828702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 for Challenge </a:t>
            </a:r>
            <a:r>
              <a:rPr lang="en-CA" dirty="0" smtClean="0"/>
              <a:t>Exams (continued)</a:t>
            </a:r>
            <a:endParaRPr lang="en-CA" dirty="0"/>
          </a:p>
        </p:txBody>
      </p:sp>
      <p:sp>
        <p:nvSpPr>
          <p:cNvPr id="3" name="Content Placeholder 2"/>
          <p:cNvSpPr>
            <a:spLocks noGrp="1"/>
          </p:cNvSpPr>
          <p:nvPr>
            <p:ph idx="1"/>
          </p:nvPr>
        </p:nvSpPr>
        <p:spPr/>
        <p:txBody>
          <a:bodyPr/>
          <a:lstStyle/>
          <a:p>
            <a:pPr>
              <a:spcBef>
                <a:spcPts val="200"/>
              </a:spcBef>
              <a:buFont typeface="Wingdings" pitchFamily="2" charset="2"/>
              <a:buChar char="Ø"/>
            </a:pPr>
            <a:r>
              <a:rPr lang="en-CA" dirty="0" smtClean="0"/>
              <a:t>Many options in terms of timing to suit students writing exams in any sitting</a:t>
            </a:r>
          </a:p>
          <a:p>
            <a:pPr>
              <a:spcBef>
                <a:spcPts val="200"/>
              </a:spcBef>
              <a:buFont typeface="Wingdings" pitchFamily="2" charset="2"/>
              <a:buChar char="Ø"/>
            </a:pPr>
            <a:endParaRPr lang="en-CA" dirty="0"/>
          </a:p>
          <a:p>
            <a:pPr>
              <a:spcBef>
                <a:spcPts val="200"/>
              </a:spcBef>
              <a:buFont typeface="Wingdings" pitchFamily="2" charset="2"/>
              <a:buChar char="Ø"/>
            </a:pPr>
            <a:r>
              <a:rPr lang="en-CA" dirty="0" smtClean="0"/>
              <a:t>Possible to take portion of course in spring, portion in summer and portion in fall if you are writing exams over the course of several months.</a:t>
            </a:r>
          </a:p>
          <a:p>
            <a:pPr marL="360363" indent="-360363">
              <a:spcBef>
                <a:spcPts val="200"/>
              </a:spcBef>
              <a:buNone/>
            </a:pPr>
            <a:r>
              <a:rPr lang="en-CA" dirty="0" smtClean="0"/>
              <a:t>	</a:t>
            </a:r>
            <a:endParaRPr lang="en-CA" dirty="0"/>
          </a:p>
          <a:p>
            <a:pPr marL="358775" lvl="2" indent="-358775">
              <a:spcBef>
                <a:spcPts val="200"/>
              </a:spcBef>
              <a:buFont typeface="Wingdings" panose="05000000000000000000" pitchFamily="2" charset="2"/>
              <a:buChar char="Ø"/>
            </a:pPr>
            <a:r>
              <a:rPr lang="en-CA" dirty="0"/>
              <a:t>Possible to take only components of the course e.g. Core 2 </a:t>
            </a:r>
            <a:r>
              <a:rPr lang="en-CA" dirty="0" smtClean="0"/>
              <a:t>exam or Taxation exam, </a:t>
            </a:r>
            <a:r>
              <a:rPr lang="en-CA" dirty="0"/>
              <a:t>but not </a:t>
            </a:r>
            <a:r>
              <a:rPr lang="en-CA" dirty="0" smtClean="0"/>
              <a:t>recommended if you will be writing all of the exams given that the exams test multiple competencies</a:t>
            </a:r>
          </a:p>
          <a:p>
            <a:pPr marL="358775" lvl="2" indent="-358775">
              <a:spcBef>
                <a:spcPts val="200"/>
              </a:spcBef>
              <a:buFont typeface="Wingdings" panose="05000000000000000000" pitchFamily="2" charset="2"/>
              <a:buChar char="Ø"/>
            </a:pPr>
            <a:endParaRPr lang="en-US" dirty="0"/>
          </a:p>
          <a:p>
            <a:pPr marL="358775" lvl="2" indent="-358775">
              <a:spcBef>
                <a:spcPts val="200"/>
              </a:spcBef>
              <a:buFont typeface="Wingdings" panose="05000000000000000000" pitchFamily="2" charset="2"/>
              <a:buChar char="Ø"/>
            </a:pPr>
            <a:r>
              <a:rPr lang="en-US" dirty="0" smtClean="0"/>
              <a:t>Please refer to PASS </a:t>
            </a:r>
            <a:r>
              <a:rPr lang="en-US" dirty="0"/>
              <a:t>master </a:t>
            </a:r>
            <a:r>
              <a:rPr lang="en-US" dirty="0" smtClean="0"/>
              <a:t>schedule: </a:t>
            </a:r>
            <a:r>
              <a:rPr lang="en-US" dirty="0">
                <a:hlinkClick r:id="rId3"/>
              </a:rPr>
              <a:t>http://</a:t>
            </a:r>
            <a:r>
              <a:rPr lang="en-US" dirty="0" smtClean="0">
                <a:hlinkClick r:id="rId3"/>
              </a:rPr>
              <a:t>www.passyourcpa.ca/master-schedule.php</a:t>
            </a:r>
            <a:r>
              <a:rPr lang="en-US" dirty="0" smtClean="0"/>
              <a:t> for dates for the challenge exams for each of the exam sittings</a:t>
            </a:r>
            <a:endParaRPr lang="en-CA" dirty="0"/>
          </a:p>
          <a:p>
            <a:pPr marL="358775" lvl="2" indent="-358775">
              <a:spcBef>
                <a:spcPts val="200"/>
              </a:spcBef>
              <a:buNone/>
            </a:pPr>
            <a:endParaRPr lang="en-CA" dirty="0" smtClean="0"/>
          </a:p>
          <a:p>
            <a:pPr marL="360362" lvl="2" indent="0">
              <a:spcBef>
                <a:spcPts val="200"/>
              </a:spcBef>
              <a:buNone/>
            </a:pPr>
            <a:endParaRPr lang="en-CA" dirty="0"/>
          </a:p>
          <a:p>
            <a:pPr marL="0" lvl="6" indent="0">
              <a:spcBef>
                <a:spcPts val="200"/>
              </a:spcBef>
              <a:buNone/>
            </a:pPr>
            <a:endParaRPr lang="en-CA" sz="1800" dirty="0">
              <a:latin typeface="Arial Narrow" pitchFamily="34" charset="0"/>
            </a:endParaRPr>
          </a:p>
          <a:p>
            <a:pPr marL="360363" lvl="6" indent="-360363">
              <a:spcBef>
                <a:spcPts val="200"/>
              </a:spcBef>
              <a:buFont typeface="Wingdings" panose="05000000000000000000" pitchFamily="2" charset="2"/>
              <a:buChar char="Ø"/>
            </a:pPr>
            <a:endParaRPr lang="en-CA" sz="1800" dirty="0">
              <a:latin typeface="Arial Narrow" pitchFamily="34" charset="0"/>
            </a:endParaRPr>
          </a:p>
        </p:txBody>
      </p:sp>
      <p:sp>
        <p:nvSpPr>
          <p:cNvPr id="5" name="Slide Number Placeholder 4"/>
          <p:cNvSpPr>
            <a:spLocks noGrp="1"/>
          </p:cNvSpPr>
          <p:nvPr>
            <p:ph type="sldNum" sz="quarter" idx="12"/>
          </p:nvPr>
        </p:nvSpPr>
        <p:spPr/>
        <p:txBody>
          <a:bodyPr/>
          <a:lstStyle/>
          <a:p>
            <a:fld id="{D7AE4CA3-CCCA-4807-B2B8-0039260C33F6}" type="slidenum">
              <a:rPr lang="en-CA" smtClean="0"/>
              <a:pPr/>
              <a:t>47</a:t>
            </a:fld>
            <a:endParaRPr lang="en-CA" dirty="0"/>
          </a:p>
        </p:txBody>
      </p:sp>
    </p:spTree>
    <p:extLst>
      <p:ext uri="{BB962C8B-B14F-4D97-AF65-F5344CB8AC3E}">
        <p14:creationId xmlns:p14="http://schemas.microsoft.com/office/powerpoint/2010/main" val="12771616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 for Challenge </a:t>
            </a:r>
            <a:r>
              <a:rPr lang="en-CA" dirty="0" smtClean="0"/>
              <a:t>Exams (continued)</a:t>
            </a:r>
            <a:endParaRPr lang="en-CA" dirty="0"/>
          </a:p>
        </p:txBody>
      </p:sp>
      <p:sp>
        <p:nvSpPr>
          <p:cNvPr id="3" name="Content Placeholder 2"/>
          <p:cNvSpPr>
            <a:spLocks noGrp="1"/>
          </p:cNvSpPr>
          <p:nvPr>
            <p:ph idx="1"/>
          </p:nvPr>
        </p:nvSpPr>
        <p:spPr/>
        <p:txBody>
          <a:bodyPr/>
          <a:lstStyle/>
          <a:p>
            <a:pPr marL="0" indent="0">
              <a:spcBef>
                <a:spcPts val="200"/>
              </a:spcBef>
              <a:buNone/>
            </a:pPr>
            <a:endParaRPr lang="en-CA" dirty="0"/>
          </a:p>
          <a:p>
            <a:pPr>
              <a:spcBef>
                <a:spcPts val="200"/>
              </a:spcBef>
              <a:buFont typeface="Wingdings" pitchFamily="2" charset="2"/>
              <a:buChar char="Ø"/>
            </a:pPr>
            <a:r>
              <a:rPr lang="en-CA" dirty="0" smtClean="0"/>
              <a:t>Course </a:t>
            </a:r>
            <a:r>
              <a:rPr lang="en-CA" dirty="0"/>
              <a:t>offered either:  	(1) </a:t>
            </a:r>
            <a:r>
              <a:rPr lang="en-CA" dirty="0" smtClean="0"/>
              <a:t>In-Class</a:t>
            </a:r>
          </a:p>
          <a:p>
            <a:pPr marL="2743200" lvl="6" indent="0">
              <a:spcBef>
                <a:spcPts val="200"/>
              </a:spcBef>
              <a:buNone/>
            </a:pPr>
            <a:r>
              <a:rPr lang="en-CA" dirty="0" smtClean="0">
                <a:latin typeface="Arial Narrow" pitchFamily="34" charset="0"/>
              </a:rPr>
              <a:t>(2</a:t>
            </a:r>
            <a:r>
              <a:rPr lang="en-CA" dirty="0">
                <a:latin typeface="Arial Narrow" pitchFamily="34" charset="0"/>
              </a:rPr>
              <a:t>) </a:t>
            </a:r>
            <a:r>
              <a:rPr lang="en-CA" dirty="0" smtClean="0">
                <a:latin typeface="Arial Narrow" pitchFamily="34" charset="0"/>
              </a:rPr>
              <a:t>Live Online</a:t>
            </a:r>
          </a:p>
          <a:p>
            <a:pPr marL="2743200" lvl="6" indent="0">
              <a:spcBef>
                <a:spcPts val="200"/>
              </a:spcBef>
              <a:buNone/>
            </a:pPr>
            <a:r>
              <a:rPr lang="en-CA" dirty="0" smtClean="0">
                <a:latin typeface="Arial Narrow" pitchFamily="34" charset="0"/>
              </a:rPr>
              <a:t>(3) Video (watch anytime once uploaded)</a:t>
            </a:r>
            <a:endParaRPr lang="en-CA" dirty="0">
              <a:latin typeface="Arial Narrow" pitchFamily="34" charset="0"/>
            </a:endParaRPr>
          </a:p>
          <a:p>
            <a:pPr marL="2743200" lvl="6" indent="0">
              <a:spcBef>
                <a:spcPts val="200"/>
              </a:spcBef>
              <a:buNone/>
            </a:pPr>
            <a:endParaRPr lang="en-CA" dirty="0" smtClean="0">
              <a:latin typeface="Arial Narrow" pitchFamily="34" charset="0"/>
            </a:endParaRPr>
          </a:p>
          <a:p>
            <a:pPr marL="360363" lvl="6" indent="-360363">
              <a:spcBef>
                <a:spcPts val="200"/>
              </a:spcBef>
              <a:buFont typeface="Wingdings" panose="05000000000000000000" pitchFamily="2" charset="2"/>
              <a:buChar char="Ø"/>
            </a:pPr>
            <a:r>
              <a:rPr lang="en-CA" dirty="0" smtClean="0">
                <a:latin typeface="Arial Narrow" pitchFamily="34" charset="0"/>
              </a:rPr>
              <a:t>Can mix and match – i.e. In-class or/and live online or/and video</a:t>
            </a:r>
          </a:p>
          <a:p>
            <a:pPr marL="360363" lvl="6" indent="-360363">
              <a:spcBef>
                <a:spcPts val="200"/>
              </a:spcBef>
              <a:buFont typeface="Wingdings" panose="05000000000000000000" pitchFamily="2" charset="2"/>
              <a:buChar char="Ø"/>
            </a:pPr>
            <a:endParaRPr lang="en-CA" dirty="0">
              <a:latin typeface="Arial Narrow" pitchFamily="34" charset="0"/>
            </a:endParaRPr>
          </a:p>
          <a:p>
            <a:pPr marL="360363" lvl="6" indent="-360363">
              <a:spcBef>
                <a:spcPts val="200"/>
              </a:spcBef>
              <a:buFont typeface="Wingdings" panose="05000000000000000000" pitchFamily="2" charset="2"/>
              <a:buChar char="Ø"/>
            </a:pPr>
            <a:r>
              <a:rPr lang="en-CA" dirty="0" smtClean="0">
                <a:latin typeface="Arial Narrow" pitchFamily="34" charset="0"/>
              </a:rPr>
              <a:t>Videos available 24/7 for as long as you need them</a:t>
            </a:r>
          </a:p>
          <a:p>
            <a:pPr marL="360363" lvl="6" indent="-360363">
              <a:spcBef>
                <a:spcPts val="200"/>
              </a:spcBef>
              <a:buFont typeface="Wingdings" panose="05000000000000000000" pitchFamily="2" charset="2"/>
              <a:buChar char="Ø"/>
            </a:pPr>
            <a:endParaRPr lang="en-CA" sz="1800" dirty="0">
              <a:latin typeface="Arial Narrow" pitchFamily="34" charset="0"/>
            </a:endParaRPr>
          </a:p>
          <a:p>
            <a:pPr marL="360363" lvl="6" indent="-360363">
              <a:spcBef>
                <a:spcPts val="200"/>
              </a:spcBef>
              <a:buFont typeface="Wingdings" panose="05000000000000000000" pitchFamily="2" charset="2"/>
              <a:buChar char="Ø"/>
            </a:pPr>
            <a:endParaRPr lang="en-CA" sz="1800" dirty="0">
              <a:latin typeface="Arial Narrow" pitchFamily="34" charset="0"/>
            </a:endParaRPr>
          </a:p>
        </p:txBody>
      </p:sp>
      <p:sp>
        <p:nvSpPr>
          <p:cNvPr id="5" name="Slide Number Placeholder 4"/>
          <p:cNvSpPr>
            <a:spLocks noGrp="1"/>
          </p:cNvSpPr>
          <p:nvPr>
            <p:ph type="sldNum" sz="quarter" idx="12"/>
          </p:nvPr>
        </p:nvSpPr>
        <p:spPr/>
        <p:txBody>
          <a:bodyPr/>
          <a:lstStyle/>
          <a:p>
            <a:fld id="{D7AE4CA3-CCCA-4807-B2B8-0039260C33F6}" type="slidenum">
              <a:rPr lang="en-CA" smtClean="0"/>
              <a:pPr/>
              <a:t>48</a:t>
            </a:fld>
            <a:endParaRPr lang="en-CA" dirty="0"/>
          </a:p>
        </p:txBody>
      </p:sp>
    </p:spTree>
    <p:extLst>
      <p:ext uri="{BB962C8B-B14F-4D97-AF65-F5344CB8AC3E}">
        <p14:creationId xmlns:p14="http://schemas.microsoft.com/office/powerpoint/2010/main" val="991397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Students Taking Modules</a:t>
            </a:r>
            <a:endParaRPr lang="en-CA" dirty="0"/>
          </a:p>
        </p:txBody>
      </p:sp>
      <p:sp>
        <p:nvSpPr>
          <p:cNvPr id="3" name="Content Placeholder 2"/>
          <p:cNvSpPr>
            <a:spLocks noGrp="1"/>
          </p:cNvSpPr>
          <p:nvPr>
            <p:ph idx="1"/>
          </p:nvPr>
        </p:nvSpPr>
        <p:spPr/>
        <p:txBody>
          <a:bodyPr/>
          <a:lstStyle/>
          <a:p>
            <a:pPr marL="360363" lvl="6" indent="-360363">
              <a:spcBef>
                <a:spcPts val="200"/>
              </a:spcBef>
              <a:buFont typeface="Wingdings" panose="05000000000000000000" pitchFamily="2" charset="2"/>
              <a:buChar char="Ø"/>
            </a:pPr>
            <a:r>
              <a:rPr lang="en-US" sz="1800" dirty="0" smtClean="0">
                <a:latin typeface="Arial Narrow" pitchFamily="34" charset="0"/>
              </a:rPr>
              <a:t>Modules generally do not provide a comprehensive technical review </a:t>
            </a: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r>
              <a:rPr lang="en-US" sz="1800" dirty="0" smtClean="0">
                <a:latin typeface="Arial Narrow" pitchFamily="34" charset="0"/>
              </a:rPr>
              <a:t>PASS therefore provides extensive technical resources to supplement the modules and help students improve their chances of passing</a:t>
            </a: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r>
              <a:rPr lang="en-US" sz="1800" dirty="0" smtClean="0">
                <a:latin typeface="Arial Narrow" pitchFamily="34" charset="0"/>
              </a:rPr>
              <a:t>Both study materials and videos available </a:t>
            </a: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r>
              <a:rPr lang="en-US" sz="1800" dirty="0" smtClean="0">
                <a:latin typeface="Arial Narrow" pitchFamily="34" charset="0"/>
              </a:rPr>
              <a:t>Materials and videos include concise summaries of technical material as well many hundreds of multiple choice and other types of objective format questions that can be used to both master the technical material and practice for the exam</a:t>
            </a: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r>
              <a:rPr lang="en-US" sz="1800" dirty="0" smtClean="0">
                <a:latin typeface="Arial Narrow" pitchFamily="34" charset="0"/>
              </a:rPr>
              <a:t>Possible to purchase a study binder/video package that covers multiple competencies or individual competencies</a:t>
            </a: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US" sz="1800" dirty="0" smtClean="0">
              <a:latin typeface="Arial Narrow" pitchFamily="34" charset="0"/>
            </a:endParaRP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CA" sz="1800" dirty="0">
              <a:latin typeface="Arial Narrow" pitchFamily="34" charset="0"/>
            </a:endParaRPr>
          </a:p>
          <a:p>
            <a:pPr marL="360363" lvl="6" indent="-360363">
              <a:spcBef>
                <a:spcPts val="200"/>
              </a:spcBef>
              <a:buFont typeface="Wingdings" panose="05000000000000000000" pitchFamily="2" charset="2"/>
              <a:buChar char="Ø"/>
            </a:pPr>
            <a:endParaRPr lang="en-CA" sz="1800" dirty="0">
              <a:latin typeface="Arial Narrow" pitchFamily="34" charset="0"/>
            </a:endParaRPr>
          </a:p>
        </p:txBody>
      </p:sp>
      <p:sp>
        <p:nvSpPr>
          <p:cNvPr id="5" name="Slide Number Placeholder 4"/>
          <p:cNvSpPr>
            <a:spLocks noGrp="1"/>
          </p:cNvSpPr>
          <p:nvPr>
            <p:ph type="sldNum" sz="quarter" idx="12"/>
          </p:nvPr>
        </p:nvSpPr>
        <p:spPr/>
        <p:txBody>
          <a:bodyPr/>
          <a:lstStyle/>
          <a:p>
            <a:fld id="{D7AE4CA3-CCCA-4807-B2B8-0039260C33F6}" type="slidenum">
              <a:rPr lang="en-CA" smtClean="0"/>
              <a:pPr/>
              <a:t>49</a:t>
            </a:fld>
            <a:endParaRPr lang="en-CA" dirty="0"/>
          </a:p>
        </p:txBody>
      </p:sp>
    </p:spTree>
    <p:extLst>
      <p:ext uri="{BB962C8B-B14F-4D97-AF65-F5344CB8AC3E}">
        <p14:creationId xmlns:p14="http://schemas.microsoft.com/office/powerpoint/2010/main" val="2451014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23F24E-E422-43A2-84D9-2B45CEE69DFB}" type="slidenum">
              <a:rPr lang="en-CA" smtClean="0"/>
              <a:pPr/>
              <a:t>5</a:t>
            </a:fld>
            <a:endParaRPr lang="en-CA" dirty="0"/>
          </a:p>
        </p:txBody>
      </p:sp>
      <p:sp>
        <p:nvSpPr>
          <p:cNvPr id="5" name="Rectangle 1"/>
          <p:cNvSpPr>
            <a:spLocks noChangeArrowheads="1"/>
          </p:cNvSpPr>
          <p:nvPr/>
        </p:nvSpPr>
        <p:spPr bwMode="auto">
          <a:xfrm>
            <a:off x="2375766" y="838200"/>
            <a:ext cx="4055406"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Arial" charset="0"/>
              </a:rPr>
              <a:t>DIAGRAM OF CPA PROFESSIONAL </a:t>
            </a: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en-US" sz="1600" b="1" dirty="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Arial" charset="0"/>
              </a:rPr>
              <a:t>EDUCATION PROGRAM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charset="0"/>
                <a:cs typeface="Arial" charset="0"/>
              </a:rPr>
              <a:t>  </a:t>
            </a:r>
            <a:endParaRPr kumimoji="0" lang="en-US" altLang="en-US" sz="21200" b="0" i="0" u="none" strike="noStrike" cap="none" normalizeH="0" baseline="0" dirty="0" smtClean="0">
              <a:ln>
                <a:noFill/>
              </a:ln>
              <a:solidFill>
                <a:schemeClr val="tx1"/>
              </a:solidFill>
              <a:effectLst/>
              <a:latin typeface="Arial" charset="0"/>
              <a:cs typeface="Arial" charset="0"/>
            </a:endParaRPr>
          </a:p>
        </p:txBody>
      </p:sp>
      <p:pic>
        <p:nvPicPr>
          <p:cNvPr id="1026" name="Picture 2" descr="http://cpacanada.ca/wp-content/themes/cpacanada/images/certification/en_CA/dia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77724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437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Students Taking Modules</a:t>
            </a:r>
            <a:endParaRPr lang="en-CA" dirty="0"/>
          </a:p>
        </p:txBody>
      </p:sp>
      <p:sp>
        <p:nvSpPr>
          <p:cNvPr id="3" name="Content Placeholder 2"/>
          <p:cNvSpPr>
            <a:spLocks noGrp="1"/>
          </p:cNvSpPr>
          <p:nvPr>
            <p:ph idx="1"/>
          </p:nvPr>
        </p:nvSpPr>
        <p:spPr/>
        <p:txBody>
          <a:bodyPr/>
          <a:lstStyle/>
          <a:p>
            <a:pPr marL="360363" lvl="6" indent="-360363">
              <a:spcBef>
                <a:spcPts val="200"/>
              </a:spcBef>
              <a:buFont typeface="Wingdings" panose="05000000000000000000" pitchFamily="2" charset="2"/>
              <a:buChar char="Ø"/>
            </a:pPr>
            <a:r>
              <a:rPr lang="en-US" sz="1800" dirty="0" smtClean="0">
                <a:latin typeface="Arial Narrow" pitchFamily="34" charset="0"/>
              </a:rPr>
              <a:t>Practice cases also available for module exams</a:t>
            </a: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r>
              <a:rPr lang="en-US" sz="1800" dirty="0" smtClean="0">
                <a:latin typeface="Arial Narrow" pitchFamily="34" charset="0"/>
              </a:rPr>
              <a:t>Gives students an opportunity to gain an edge by writing additional cases on top of cases written in module</a:t>
            </a: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r>
              <a:rPr lang="en-US" sz="1800" dirty="0" smtClean="0">
                <a:latin typeface="Arial Narrow" pitchFamily="34" charset="0"/>
              </a:rPr>
              <a:t>Information on technical and case writing material available on the PASS website:</a:t>
            </a: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0">
              <a:spcBef>
                <a:spcPts val="200"/>
              </a:spcBef>
              <a:buNone/>
            </a:pPr>
            <a:r>
              <a:rPr lang="en-US" sz="1800" dirty="0">
                <a:latin typeface="Arial Narrow" pitchFamily="34" charset="0"/>
              </a:rPr>
              <a:t>Technical Material: </a:t>
            </a:r>
            <a:r>
              <a:rPr lang="en-US" sz="1800" dirty="0">
                <a:latin typeface="Arial Narrow" pitchFamily="34" charset="0"/>
                <a:hlinkClick r:id="rId3"/>
              </a:rPr>
              <a:t>http://</a:t>
            </a:r>
            <a:r>
              <a:rPr lang="en-US" sz="1800" dirty="0" smtClean="0">
                <a:latin typeface="Arial Narrow" pitchFamily="34" charset="0"/>
                <a:hlinkClick r:id="rId3"/>
              </a:rPr>
              <a:t>www.passyourcpa.ca/technical-resources-module-students.php</a:t>
            </a:r>
            <a:endParaRPr lang="en-US" sz="1800" dirty="0" smtClean="0">
              <a:latin typeface="Arial Narrow" pitchFamily="34" charset="0"/>
            </a:endParaRPr>
          </a:p>
          <a:p>
            <a:pPr marL="360363" lvl="6" indent="0">
              <a:spcBef>
                <a:spcPts val="200"/>
              </a:spcBef>
              <a:buNone/>
            </a:pPr>
            <a:endParaRPr lang="en-US" sz="1800" dirty="0">
              <a:latin typeface="Arial Narrow" pitchFamily="34" charset="0"/>
            </a:endParaRPr>
          </a:p>
          <a:p>
            <a:pPr marL="360363" lvl="6" indent="0">
              <a:spcBef>
                <a:spcPts val="200"/>
              </a:spcBef>
              <a:buNone/>
            </a:pPr>
            <a:r>
              <a:rPr lang="en-US" sz="1800" dirty="0">
                <a:latin typeface="Arial Narrow" pitchFamily="34" charset="0"/>
              </a:rPr>
              <a:t>Practice Cases: </a:t>
            </a:r>
            <a:r>
              <a:rPr lang="en-US" sz="1800" dirty="0">
                <a:latin typeface="Arial Narrow" pitchFamily="34" charset="0"/>
                <a:hlinkClick r:id="rId4"/>
              </a:rPr>
              <a:t>http://</a:t>
            </a:r>
            <a:r>
              <a:rPr lang="en-US" sz="1800" dirty="0" smtClean="0">
                <a:latin typeface="Arial Narrow" pitchFamily="34" charset="0"/>
                <a:hlinkClick r:id="rId4"/>
              </a:rPr>
              <a:t>www.passyourcpa.ca/case-writing-resources.php</a:t>
            </a:r>
            <a:r>
              <a:rPr lang="en-US" sz="1800" dirty="0" smtClean="0">
                <a:latin typeface="Arial Narrow" pitchFamily="34" charset="0"/>
              </a:rPr>
              <a:t> </a:t>
            </a:r>
            <a:endParaRPr lang="en-US" sz="1800" dirty="0" smtClean="0">
              <a:latin typeface="Arial Narrow" pitchFamily="34" charset="0"/>
            </a:endParaRP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US" sz="1800" dirty="0" smtClean="0">
              <a:latin typeface="Arial Narrow" pitchFamily="34" charset="0"/>
            </a:endParaRP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US" sz="1800" dirty="0" smtClean="0">
              <a:latin typeface="Arial Narrow" pitchFamily="34" charset="0"/>
            </a:endParaRP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CA" sz="1800" dirty="0">
              <a:latin typeface="Arial Narrow" pitchFamily="34" charset="0"/>
            </a:endParaRPr>
          </a:p>
          <a:p>
            <a:pPr marL="360363" lvl="6" indent="-360363">
              <a:spcBef>
                <a:spcPts val="200"/>
              </a:spcBef>
              <a:buFont typeface="Wingdings" panose="05000000000000000000" pitchFamily="2" charset="2"/>
              <a:buChar char="Ø"/>
            </a:pPr>
            <a:endParaRPr lang="en-CA" sz="1800" dirty="0">
              <a:latin typeface="Arial Narrow" pitchFamily="34" charset="0"/>
            </a:endParaRPr>
          </a:p>
        </p:txBody>
      </p:sp>
      <p:sp>
        <p:nvSpPr>
          <p:cNvPr id="5" name="Slide Number Placeholder 4"/>
          <p:cNvSpPr>
            <a:spLocks noGrp="1"/>
          </p:cNvSpPr>
          <p:nvPr>
            <p:ph type="sldNum" sz="quarter" idx="12"/>
          </p:nvPr>
        </p:nvSpPr>
        <p:spPr/>
        <p:txBody>
          <a:bodyPr/>
          <a:lstStyle/>
          <a:p>
            <a:fld id="{D7AE4CA3-CCCA-4807-B2B8-0039260C33F6}" type="slidenum">
              <a:rPr lang="en-CA" smtClean="0"/>
              <a:pPr/>
              <a:t>50</a:t>
            </a:fld>
            <a:endParaRPr lang="en-CA" dirty="0"/>
          </a:p>
        </p:txBody>
      </p:sp>
    </p:spTree>
    <p:extLst>
      <p:ext uri="{BB962C8B-B14F-4D97-AF65-F5344CB8AC3E}">
        <p14:creationId xmlns:p14="http://schemas.microsoft.com/office/powerpoint/2010/main" val="35614829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Students Taking Accredited/Diploma Program</a:t>
            </a:r>
            <a:endParaRPr lang="en-CA" dirty="0"/>
          </a:p>
        </p:txBody>
      </p:sp>
      <p:sp>
        <p:nvSpPr>
          <p:cNvPr id="3" name="Content Placeholder 2"/>
          <p:cNvSpPr>
            <a:spLocks noGrp="1"/>
          </p:cNvSpPr>
          <p:nvPr>
            <p:ph idx="1"/>
          </p:nvPr>
        </p:nvSpPr>
        <p:spPr/>
        <p:txBody>
          <a:bodyPr/>
          <a:lstStyle/>
          <a:p>
            <a:pPr marL="360363" lvl="6" indent="-360363">
              <a:spcBef>
                <a:spcPts val="200"/>
              </a:spcBef>
              <a:buFont typeface="Wingdings" panose="05000000000000000000" pitchFamily="2" charset="2"/>
              <a:buChar char="Ø"/>
            </a:pPr>
            <a:r>
              <a:rPr lang="en-US" sz="1800" dirty="0" smtClean="0">
                <a:latin typeface="Arial Narrow" pitchFamily="34" charset="0"/>
              </a:rPr>
              <a:t>Courses and other resources provided for students in Accredited/Diploma programs as many diploma students do not feel adequately prepared for CFE – also often these course are over a year before the CFE so lots of time to forget material</a:t>
            </a: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r>
              <a:rPr lang="en-US" sz="1800" dirty="0" smtClean="0">
                <a:latin typeface="Arial Narrow" pitchFamily="34" charset="0"/>
              </a:rPr>
              <a:t>Technical course and case writing course available</a:t>
            </a: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r>
              <a:rPr lang="en-US" sz="1800" dirty="0" smtClean="0">
                <a:latin typeface="Arial Narrow" pitchFamily="34" charset="0"/>
              </a:rPr>
              <a:t>Technical course provides a review of all of the competencies</a:t>
            </a: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r>
              <a:rPr lang="en-US" sz="1800" dirty="0" smtClean="0">
                <a:latin typeface="Arial Narrow" pitchFamily="34" charset="0"/>
              </a:rPr>
              <a:t>Case writing course provides opportunity to write practice cases which are marked professionally and debriefed</a:t>
            </a: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r>
              <a:rPr lang="en-US" sz="1800" dirty="0" smtClean="0">
                <a:latin typeface="Arial Narrow" pitchFamily="34" charset="0"/>
              </a:rPr>
              <a:t>Courses available </a:t>
            </a:r>
            <a:r>
              <a:rPr lang="en-US" sz="1800" dirty="0">
                <a:latin typeface="Arial Narrow" pitchFamily="34" charset="0"/>
              </a:rPr>
              <a:t>live and </a:t>
            </a:r>
            <a:r>
              <a:rPr lang="en-US" sz="1800" dirty="0" smtClean="0">
                <a:latin typeface="Arial Narrow" pitchFamily="34" charset="0"/>
              </a:rPr>
              <a:t>through video</a:t>
            </a: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r>
              <a:rPr lang="en-US" sz="1800" dirty="0" smtClean="0">
                <a:latin typeface="Arial Narrow" pitchFamily="34" charset="0"/>
              </a:rPr>
              <a:t>Students can also purchase technical resources</a:t>
            </a: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US" sz="1800" dirty="0" smtClean="0">
              <a:latin typeface="Arial Narrow" pitchFamily="34" charset="0"/>
            </a:endParaRP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0" lvl="6" indent="0">
              <a:spcBef>
                <a:spcPts val="200"/>
              </a:spcBef>
              <a:buNone/>
            </a:pPr>
            <a:endParaRPr lang="en-US" sz="1800" dirty="0" smtClean="0">
              <a:latin typeface="Arial Narrow" pitchFamily="34" charset="0"/>
            </a:endParaRP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US" sz="1800" dirty="0" smtClean="0">
              <a:latin typeface="Arial Narrow" pitchFamily="34" charset="0"/>
            </a:endParaRP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CA" sz="1800" dirty="0">
              <a:latin typeface="Arial Narrow" pitchFamily="34" charset="0"/>
            </a:endParaRPr>
          </a:p>
          <a:p>
            <a:pPr marL="360363" lvl="6" indent="-360363">
              <a:spcBef>
                <a:spcPts val="200"/>
              </a:spcBef>
              <a:buFont typeface="Wingdings" panose="05000000000000000000" pitchFamily="2" charset="2"/>
              <a:buChar char="Ø"/>
            </a:pPr>
            <a:endParaRPr lang="en-CA" sz="1800" dirty="0">
              <a:latin typeface="Arial Narrow" pitchFamily="34" charset="0"/>
            </a:endParaRPr>
          </a:p>
        </p:txBody>
      </p:sp>
      <p:sp>
        <p:nvSpPr>
          <p:cNvPr id="5" name="Slide Number Placeholder 4"/>
          <p:cNvSpPr>
            <a:spLocks noGrp="1"/>
          </p:cNvSpPr>
          <p:nvPr>
            <p:ph type="sldNum" sz="quarter" idx="12"/>
          </p:nvPr>
        </p:nvSpPr>
        <p:spPr/>
        <p:txBody>
          <a:bodyPr/>
          <a:lstStyle/>
          <a:p>
            <a:fld id="{D7AE4CA3-CCCA-4807-B2B8-0039260C33F6}" type="slidenum">
              <a:rPr lang="en-CA" smtClean="0"/>
              <a:pPr/>
              <a:t>51</a:t>
            </a:fld>
            <a:endParaRPr lang="en-CA" dirty="0"/>
          </a:p>
        </p:txBody>
      </p:sp>
    </p:spTree>
    <p:extLst>
      <p:ext uri="{BB962C8B-B14F-4D97-AF65-F5344CB8AC3E}">
        <p14:creationId xmlns:p14="http://schemas.microsoft.com/office/powerpoint/2010/main" val="4576751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Students Taking Accredited/Diploma </a:t>
            </a:r>
            <a:r>
              <a:rPr lang="en-US" dirty="0" smtClean="0"/>
              <a:t>Program (cont.)</a:t>
            </a:r>
            <a:endParaRPr lang="en-CA" dirty="0"/>
          </a:p>
        </p:txBody>
      </p:sp>
      <p:sp>
        <p:nvSpPr>
          <p:cNvPr id="3" name="Content Placeholder 2"/>
          <p:cNvSpPr>
            <a:spLocks noGrp="1"/>
          </p:cNvSpPr>
          <p:nvPr>
            <p:ph idx="1"/>
          </p:nvPr>
        </p:nvSpPr>
        <p:spPr/>
        <p:txBody>
          <a:bodyPr/>
          <a:lstStyle/>
          <a:p>
            <a:pPr marL="360363" lvl="6" indent="-360363">
              <a:spcBef>
                <a:spcPts val="200"/>
              </a:spcBef>
              <a:buFont typeface="Wingdings" panose="05000000000000000000" pitchFamily="2" charset="2"/>
              <a:buChar char="Ø"/>
            </a:pPr>
            <a:r>
              <a:rPr lang="en-US" sz="1800" dirty="0">
                <a:latin typeface="Arial Narrow" pitchFamily="34" charset="0"/>
              </a:rPr>
              <a:t>Information on technical and case writing </a:t>
            </a:r>
            <a:r>
              <a:rPr lang="en-US" sz="1800" dirty="0" smtClean="0">
                <a:latin typeface="Arial Narrow" pitchFamily="34" charset="0"/>
              </a:rPr>
              <a:t>courses and technical material </a:t>
            </a:r>
            <a:r>
              <a:rPr lang="en-US" sz="1800" dirty="0">
                <a:latin typeface="Arial Narrow" pitchFamily="34" charset="0"/>
              </a:rPr>
              <a:t>available on the PASS </a:t>
            </a:r>
            <a:r>
              <a:rPr lang="en-US" sz="1800" dirty="0" smtClean="0">
                <a:latin typeface="Arial Narrow" pitchFamily="34" charset="0"/>
              </a:rPr>
              <a:t>website</a:t>
            </a: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0">
              <a:spcBef>
                <a:spcPts val="200"/>
              </a:spcBef>
              <a:buNone/>
            </a:pPr>
            <a:r>
              <a:rPr lang="en-US" sz="1800" dirty="0">
                <a:latin typeface="Arial Narrow" pitchFamily="34" charset="0"/>
              </a:rPr>
              <a:t>Courses: </a:t>
            </a:r>
            <a:r>
              <a:rPr lang="en-US" sz="1800" dirty="0">
                <a:latin typeface="Arial Narrow" pitchFamily="34" charset="0"/>
                <a:hlinkClick r:id="rId3"/>
              </a:rPr>
              <a:t>http://</a:t>
            </a:r>
            <a:r>
              <a:rPr lang="en-US" sz="1800" dirty="0" smtClean="0">
                <a:latin typeface="Arial Narrow" pitchFamily="34" charset="0"/>
                <a:hlinkClick r:id="rId3"/>
              </a:rPr>
              <a:t>www.passyourcpa.ca/pass-courses.php#course_group_5</a:t>
            </a:r>
            <a:endParaRPr lang="en-US" sz="1800" dirty="0" smtClean="0">
              <a:latin typeface="Arial Narrow" pitchFamily="34" charset="0"/>
            </a:endParaRPr>
          </a:p>
          <a:p>
            <a:pPr marL="360363" lvl="6" indent="0">
              <a:spcBef>
                <a:spcPts val="200"/>
              </a:spcBef>
              <a:buNone/>
            </a:pPr>
            <a:endParaRPr lang="en-US" sz="1800" dirty="0">
              <a:latin typeface="Arial Narrow" pitchFamily="34" charset="0"/>
            </a:endParaRPr>
          </a:p>
          <a:p>
            <a:pPr marL="360363" lvl="6" indent="0">
              <a:spcBef>
                <a:spcPts val="200"/>
              </a:spcBef>
              <a:buNone/>
            </a:pPr>
            <a:r>
              <a:rPr lang="en-US" sz="1800" dirty="0">
                <a:latin typeface="Arial Narrow" pitchFamily="34" charset="0"/>
              </a:rPr>
              <a:t>Technical </a:t>
            </a:r>
            <a:r>
              <a:rPr lang="en-US" sz="1800" dirty="0" smtClean="0">
                <a:latin typeface="Arial Narrow" pitchFamily="34" charset="0"/>
              </a:rPr>
              <a:t>Resources: </a:t>
            </a:r>
            <a:r>
              <a:rPr lang="en-US" sz="1800" dirty="0">
                <a:latin typeface="Arial Narrow" pitchFamily="34" charset="0"/>
                <a:hlinkClick r:id="rId4"/>
              </a:rPr>
              <a:t>http://</a:t>
            </a:r>
            <a:r>
              <a:rPr lang="en-US" sz="1800" dirty="0" smtClean="0">
                <a:latin typeface="Arial Narrow" pitchFamily="34" charset="0"/>
                <a:hlinkClick r:id="rId4"/>
              </a:rPr>
              <a:t>www.passyourcpa.ca/technical-resources-accredited-program-students.php</a:t>
            </a:r>
            <a:r>
              <a:rPr lang="en-US" sz="1800" dirty="0" smtClean="0">
                <a:latin typeface="Arial Narrow" pitchFamily="34" charset="0"/>
              </a:rPr>
              <a:t> </a:t>
            </a: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0" lvl="6" indent="0">
              <a:spcBef>
                <a:spcPts val="200"/>
              </a:spcBef>
              <a:buNone/>
            </a:pPr>
            <a:endParaRPr lang="en-US" sz="1800" dirty="0" smtClean="0">
              <a:latin typeface="Arial Narrow" pitchFamily="34" charset="0"/>
            </a:endParaRP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US" sz="1800" dirty="0" smtClean="0">
              <a:latin typeface="Arial Narrow" pitchFamily="34" charset="0"/>
            </a:endParaRPr>
          </a:p>
          <a:p>
            <a:pPr marL="360363" lvl="6" indent="-360363">
              <a:spcBef>
                <a:spcPts val="200"/>
              </a:spcBef>
              <a:buFont typeface="Wingdings" panose="05000000000000000000" pitchFamily="2" charset="2"/>
              <a:buChar char="Ø"/>
            </a:pPr>
            <a:endParaRPr lang="en-US" sz="1800" dirty="0">
              <a:latin typeface="Arial Narrow" pitchFamily="34" charset="0"/>
            </a:endParaRPr>
          </a:p>
          <a:p>
            <a:pPr marL="360363" lvl="6" indent="-360363">
              <a:spcBef>
                <a:spcPts val="200"/>
              </a:spcBef>
              <a:buFont typeface="Wingdings" panose="05000000000000000000" pitchFamily="2" charset="2"/>
              <a:buChar char="Ø"/>
            </a:pPr>
            <a:endParaRPr lang="en-CA" sz="1800" dirty="0">
              <a:latin typeface="Arial Narrow" pitchFamily="34" charset="0"/>
            </a:endParaRPr>
          </a:p>
          <a:p>
            <a:pPr marL="360363" lvl="6" indent="-360363">
              <a:spcBef>
                <a:spcPts val="200"/>
              </a:spcBef>
              <a:buFont typeface="Wingdings" panose="05000000000000000000" pitchFamily="2" charset="2"/>
              <a:buChar char="Ø"/>
            </a:pPr>
            <a:endParaRPr lang="en-CA" sz="1800" dirty="0">
              <a:latin typeface="Arial Narrow" pitchFamily="34" charset="0"/>
            </a:endParaRPr>
          </a:p>
        </p:txBody>
      </p:sp>
      <p:sp>
        <p:nvSpPr>
          <p:cNvPr id="5" name="Slide Number Placeholder 4"/>
          <p:cNvSpPr>
            <a:spLocks noGrp="1"/>
          </p:cNvSpPr>
          <p:nvPr>
            <p:ph type="sldNum" sz="quarter" idx="12"/>
          </p:nvPr>
        </p:nvSpPr>
        <p:spPr/>
        <p:txBody>
          <a:bodyPr/>
          <a:lstStyle/>
          <a:p>
            <a:fld id="{D7AE4CA3-CCCA-4807-B2B8-0039260C33F6}" type="slidenum">
              <a:rPr lang="en-CA" smtClean="0"/>
              <a:pPr/>
              <a:t>52</a:t>
            </a:fld>
            <a:endParaRPr lang="en-CA" dirty="0"/>
          </a:p>
        </p:txBody>
      </p:sp>
    </p:spTree>
    <p:extLst>
      <p:ext uri="{BB962C8B-B14F-4D97-AF65-F5344CB8AC3E}">
        <p14:creationId xmlns:p14="http://schemas.microsoft.com/office/powerpoint/2010/main" val="10536168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 Courses </a:t>
            </a:r>
            <a:r>
              <a:rPr lang="en-CA" dirty="0" smtClean="0"/>
              <a:t>for CFE</a:t>
            </a:r>
            <a:endParaRPr lang="en-CA" dirty="0"/>
          </a:p>
        </p:txBody>
      </p:sp>
      <p:sp>
        <p:nvSpPr>
          <p:cNvPr id="3" name="Content Placeholder 2"/>
          <p:cNvSpPr>
            <a:spLocks noGrp="1"/>
          </p:cNvSpPr>
          <p:nvPr>
            <p:ph idx="1"/>
          </p:nvPr>
        </p:nvSpPr>
        <p:spPr/>
        <p:txBody>
          <a:bodyPr/>
          <a:lstStyle/>
          <a:p>
            <a:pPr marL="1828800" lvl="4" indent="0">
              <a:buNone/>
            </a:pPr>
            <a:endParaRPr lang="en-CA" sz="1800" dirty="0"/>
          </a:p>
          <a:p>
            <a:pPr marL="722313" lvl="4" indent="0">
              <a:buNone/>
            </a:pPr>
            <a:r>
              <a:rPr lang="en-CA" sz="2400" b="1" u="sng" dirty="0" smtClean="0">
                <a:solidFill>
                  <a:srgbClr val="0070C0"/>
                </a:solidFill>
              </a:rPr>
              <a:t>PASS Courses </a:t>
            </a:r>
            <a:r>
              <a:rPr lang="en-CA" sz="2400" b="1" u="sng" dirty="0" smtClean="0">
                <a:solidFill>
                  <a:srgbClr val="0070C0"/>
                </a:solidFill>
              </a:rPr>
              <a:t>to Complement Capstone 2</a:t>
            </a:r>
          </a:p>
          <a:p>
            <a:pPr marL="722313" lvl="4" indent="0">
              <a:buNone/>
            </a:pPr>
            <a:endParaRPr lang="en-CA" sz="2400" b="1" dirty="0">
              <a:solidFill>
                <a:srgbClr val="0070C0"/>
              </a:solidFill>
            </a:endParaRPr>
          </a:p>
          <a:p>
            <a:pPr marL="1179513" indent="-457200">
              <a:buAutoNum type="arabicParenBoth"/>
            </a:pPr>
            <a:r>
              <a:rPr lang="en-CA" sz="2400" b="1" dirty="0" smtClean="0">
                <a:solidFill>
                  <a:srgbClr val="0070C0"/>
                </a:solidFill>
              </a:rPr>
              <a:t>CFE Comprehensive Course – includes practice case writing and “technique” sessions</a:t>
            </a:r>
          </a:p>
          <a:p>
            <a:pPr marL="722313" indent="0">
              <a:buNone/>
            </a:pPr>
            <a:endParaRPr lang="en-CA" sz="2400" b="1" dirty="0" smtClean="0">
              <a:solidFill>
                <a:srgbClr val="0070C0"/>
              </a:solidFill>
            </a:endParaRPr>
          </a:p>
          <a:p>
            <a:pPr marL="1203325" lvl="3" indent="-481013">
              <a:buNone/>
            </a:pPr>
            <a:r>
              <a:rPr lang="en-CA" sz="2400" b="1" dirty="0" smtClean="0">
                <a:solidFill>
                  <a:srgbClr val="0070C0"/>
                </a:solidFill>
              </a:rPr>
              <a:t>(2)	Financial </a:t>
            </a:r>
            <a:r>
              <a:rPr lang="en-CA" sz="2400" b="1" dirty="0" err="1">
                <a:solidFill>
                  <a:srgbClr val="0070C0"/>
                </a:solidFill>
              </a:rPr>
              <a:t>Act’g</a:t>
            </a:r>
            <a:r>
              <a:rPr lang="en-CA" sz="2400" b="1" dirty="0">
                <a:solidFill>
                  <a:srgbClr val="0070C0"/>
                </a:solidFill>
              </a:rPr>
              <a:t>. IFRS/ASPE Review </a:t>
            </a:r>
            <a:r>
              <a:rPr lang="en-CA" sz="2400" b="1" dirty="0" smtClean="0">
                <a:solidFill>
                  <a:srgbClr val="0070C0"/>
                </a:solidFill>
              </a:rPr>
              <a:t>Course</a:t>
            </a:r>
          </a:p>
          <a:p>
            <a:pPr marL="1179513" lvl="3" indent="-457200">
              <a:buAutoNum type="arabicParenBoth" startAt="3"/>
            </a:pPr>
            <a:endParaRPr lang="en-CA" sz="2400" b="1" dirty="0">
              <a:solidFill>
                <a:srgbClr val="0070C0"/>
              </a:solidFill>
            </a:endParaRPr>
          </a:p>
          <a:p>
            <a:pPr marL="1201738" lvl="3" indent="-479425">
              <a:buNone/>
            </a:pPr>
            <a:r>
              <a:rPr lang="en-CA" sz="2400" b="1" dirty="0" smtClean="0">
                <a:solidFill>
                  <a:srgbClr val="0070C0"/>
                </a:solidFill>
              </a:rPr>
              <a:t>(3)	Management </a:t>
            </a:r>
            <a:r>
              <a:rPr lang="en-CA" sz="2400" b="1" dirty="0" err="1" smtClean="0">
                <a:solidFill>
                  <a:srgbClr val="0070C0"/>
                </a:solidFill>
              </a:rPr>
              <a:t>Act’g</a:t>
            </a:r>
            <a:r>
              <a:rPr lang="en-CA" sz="2400" b="1" dirty="0" smtClean="0">
                <a:solidFill>
                  <a:srgbClr val="0070C0"/>
                </a:solidFill>
              </a:rPr>
              <a:t>. Review Course</a:t>
            </a:r>
            <a:endParaRPr lang="en-CA" sz="2400" b="1" dirty="0">
              <a:solidFill>
                <a:srgbClr val="0070C0"/>
              </a:solidFill>
            </a:endParaRPr>
          </a:p>
          <a:p>
            <a:pPr marL="722313" lvl="3" indent="0">
              <a:buNone/>
            </a:pPr>
            <a:endParaRPr lang="en-CA" sz="2400" b="1" dirty="0" smtClean="0">
              <a:solidFill>
                <a:srgbClr val="0070C0"/>
              </a:solidFill>
            </a:endParaRPr>
          </a:p>
          <a:p>
            <a:pPr marL="0" indent="0">
              <a:buNone/>
            </a:pPr>
            <a:endParaRPr lang="en-CA" sz="1800" dirty="0"/>
          </a:p>
          <a:p>
            <a:pPr marL="0" indent="0">
              <a:buNone/>
            </a:pPr>
            <a:endParaRPr lang="en-CA" sz="1800" dirty="0"/>
          </a:p>
        </p:txBody>
      </p:sp>
      <p:sp>
        <p:nvSpPr>
          <p:cNvPr id="4" name="Footer Placeholder 3"/>
          <p:cNvSpPr>
            <a:spLocks noGrp="1"/>
          </p:cNvSpPr>
          <p:nvPr>
            <p:ph type="ftr" sz="quarter" idx="4294967295"/>
          </p:nvPr>
        </p:nvSpPr>
        <p:spPr>
          <a:xfrm>
            <a:off x="3124200" y="6305550"/>
            <a:ext cx="2895600" cy="476250"/>
          </a:xfrm>
        </p:spPr>
        <p:txBody>
          <a:bodyPr/>
          <a:lstStyle/>
          <a:p>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53</a:t>
            </a:fld>
            <a:endParaRPr lang="en-CA" dirty="0"/>
          </a:p>
        </p:txBody>
      </p:sp>
    </p:spTree>
    <p:extLst>
      <p:ext uri="{BB962C8B-B14F-4D97-AF65-F5344CB8AC3E}">
        <p14:creationId xmlns:p14="http://schemas.microsoft.com/office/powerpoint/2010/main" val="14170100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Courses for CFE (continued)</a:t>
            </a:r>
            <a:endParaRPr lang="en-CA" dirty="0"/>
          </a:p>
        </p:txBody>
      </p:sp>
      <p:sp>
        <p:nvSpPr>
          <p:cNvPr id="3" name="Content Placeholder 2"/>
          <p:cNvSpPr>
            <a:spLocks noGrp="1"/>
          </p:cNvSpPr>
          <p:nvPr>
            <p:ph idx="1"/>
          </p:nvPr>
        </p:nvSpPr>
        <p:spPr/>
        <p:txBody>
          <a:bodyPr/>
          <a:lstStyle/>
          <a:p>
            <a:pPr marL="1828800" lvl="4" indent="0">
              <a:buNone/>
            </a:pPr>
            <a:endParaRPr lang="en-CA" sz="1800" dirty="0"/>
          </a:p>
          <a:p>
            <a:pPr marL="722313" lvl="4" indent="0">
              <a:buNone/>
            </a:pPr>
            <a:r>
              <a:rPr lang="en-CA" sz="2400" b="1" u="sng" dirty="0" smtClean="0">
                <a:solidFill>
                  <a:srgbClr val="0070C0"/>
                </a:solidFill>
              </a:rPr>
              <a:t>Specialized Courses</a:t>
            </a:r>
          </a:p>
          <a:p>
            <a:pPr>
              <a:buFont typeface="Wingdings" panose="05000000000000000000" pitchFamily="2" charset="2"/>
              <a:buChar char="Ø"/>
            </a:pPr>
            <a:endParaRPr lang="en-CA" sz="2400" b="1" dirty="0">
              <a:solidFill>
                <a:srgbClr val="0070C0"/>
              </a:solidFill>
            </a:endParaRPr>
          </a:p>
          <a:p>
            <a:pPr marL="1166813" lvl="3" indent="-444500">
              <a:buNone/>
            </a:pPr>
            <a:r>
              <a:rPr lang="en-CA" sz="2400" b="1" dirty="0" smtClean="0">
                <a:solidFill>
                  <a:srgbClr val="0070C0"/>
                </a:solidFill>
              </a:rPr>
              <a:t>CFE Course for Indian/Pakistan CAs</a:t>
            </a:r>
          </a:p>
          <a:p>
            <a:pPr marL="722313" lvl="3" indent="0">
              <a:buNone/>
            </a:pPr>
            <a:endParaRPr lang="en-CA" sz="2400" b="1" dirty="0">
              <a:solidFill>
                <a:srgbClr val="0070C0"/>
              </a:solidFill>
            </a:endParaRPr>
          </a:p>
          <a:p>
            <a:pPr marL="722313" lvl="3" indent="0">
              <a:buNone/>
            </a:pPr>
            <a:endParaRPr lang="en-CA" sz="2400" b="1" dirty="0" smtClean="0">
              <a:solidFill>
                <a:srgbClr val="0070C0"/>
              </a:solidFill>
            </a:endParaRPr>
          </a:p>
          <a:p>
            <a:pPr marL="0" indent="0">
              <a:buNone/>
            </a:pPr>
            <a:endParaRPr lang="en-CA" sz="1800" dirty="0"/>
          </a:p>
          <a:p>
            <a:pPr marL="0" indent="0">
              <a:buNone/>
            </a:pPr>
            <a:endParaRPr lang="en-CA" sz="1800" dirty="0"/>
          </a:p>
        </p:txBody>
      </p:sp>
      <p:sp>
        <p:nvSpPr>
          <p:cNvPr id="4" name="Footer Placeholder 3"/>
          <p:cNvSpPr>
            <a:spLocks noGrp="1"/>
          </p:cNvSpPr>
          <p:nvPr>
            <p:ph type="ftr" sz="quarter" idx="4294967295"/>
          </p:nvPr>
        </p:nvSpPr>
        <p:spPr>
          <a:xfrm>
            <a:off x="3124200" y="6305550"/>
            <a:ext cx="2895600" cy="476250"/>
          </a:xfrm>
        </p:spPr>
        <p:txBody>
          <a:bodyPr/>
          <a:lstStyle/>
          <a:p>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54</a:t>
            </a:fld>
            <a:endParaRPr lang="en-CA" dirty="0"/>
          </a:p>
        </p:txBody>
      </p:sp>
    </p:spTree>
    <p:extLst>
      <p:ext uri="{BB962C8B-B14F-4D97-AF65-F5344CB8AC3E}">
        <p14:creationId xmlns:p14="http://schemas.microsoft.com/office/powerpoint/2010/main" val="8595643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Courses for CFE (continued)</a:t>
            </a:r>
            <a:endParaRPr lang="en-CA" dirty="0"/>
          </a:p>
        </p:txBody>
      </p:sp>
      <p:sp>
        <p:nvSpPr>
          <p:cNvPr id="3" name="Content Placeholder 2"/>
          <p:cNvSpPr>
            <a:spLocks noGrp="1"/>
          </p:cNvSpPr>
          <p:nvPr>
            <p:ph idx="1"/>
          </p:nvPr>
        </p:nvSpPr>
        <p:spPr/>
        <p:txBody>
          <a:bodyPr/>
          <a:lstStyle/>
          <a:p>
            <a:pPr marL="0" indent="0">
              <a:spcBef>
                <a:spcPts val="0"/>
              </a:spcBef>
              <a:buNone/>
            </a:pPr>
            <a:r>
              <a:rPr lang="en-CA" sz="2400" b="1" dirty="0" smtClean="0">
                <a:solidFill>
                  <a:srgbClr val="0070C0"/>
                </a:solidFill>
              </a:rPr>
              <a:t>Comprehensive Course – Practice Case Writing</a:t>
            </a:r>
          </a:p>
          <a:p>
            <a:pPr marL="0" indent="0">
              <a:spcBef>
                <a:spcPts val="0"/>
              </a:spcBef>
              <a:buNone/>
            </a:pPr>
            <a:endParaRPr lang="en-CA" sz="1800" dirty="0"/>
          </a:p>
          <a:p>
            <a:pPr>
              <a:spcBef>
                <a:spcPts val="0"/>
              </a:spcBef>
              <a:buFont typeface="Wingdings" pitchFamily="2" charset="2"/>
              <a:buChar char="Ø"/>
            </a:pPr>
            <a:r>
              <a:rPr lang="en-CA" sz="1800" dirty="0" smtClean="0"/>
              <a:t>5 days</a:t>
            </a:r>
          </a:p>
          <a:p>
            <a:pPr>
              <a:spcBef>
                <a:spcPts val="0"/>
              </a:spcBef>
              <a:buFont typeface="Wingdings" pitchFamily="2" charset="2"/>
              <a:buChar char="Ø"/>
            </a:pPr>
            <a:endParaRPr lang="en-CA" sz="1800" dirty="0"/>
          </a:p>
          <a:p>
            <a:pPr>
              <a:spcBef>
                <a:spcPts val="0"/>
              </a:spcBef>
              <a:buFont typeface="Wingdings" pitchFamily="2" charset="2"/>
              <a:buChar char="Ø"/>
            </a:pPr>
            <a:r>
              <a:rPr lang="en-CA" sz="1800" dirty="0" smtClean="0"/>
              <a:t>Course includes:</a:t>
            </a:r>
          </a:p>
          <a:p>
            <a:pPr>
              <a:spcBef>
                <a:spcPts val="0"/>
              </a:spcBef>
              <a:buFont typeface="Wingdings" pitchFamily="2" charset="2"/>
              <a:buChar char="Ø"/>
            </a:pPr>
            <a:endParaRPr lang="en-CA" sz="1800" dirty="0"/>
          </a:p>
          <a:p>
            <a:pPr lvl="2">
              <a:spcBef>
                <a:spcPts val="0"/>
              </a:spcBef>
            </a:pPr>
            <a:r>
              <a:rPr lang="en-CA" sz="1800" dirty="0" smtClean="0"/>
              <a:t>1 day dedicated to techniques for achieving depth on CFE</a:t>
            </a:r>
            <a:endParaRPr lang="en-CA" sz="1800" dirty="0"/>
          </a:p>
          <a:p>
            <a:pPr lvl="2">
              <a:spcBef>
                <a:spcPts val="0"/>
              </a:spcBef>
            </a:pPr>
            <a:r>
              <a:rPr lang="en-CA" sz="1800" dirty="0"/>
              <a:t>Write (and get marked) </a:t>
            </a:r>
            <a:r>
              <a:rPr lang="en-CA" sz="1800" dirty="0" smtClean="0"/>
              <a:t>5 </a:t>
            </a:r>
            <a:r>
              <a:rPr lang="en-CA" sz="1800" dirty="0"/>
              <a:t>multi simulations</a:t>
            </a:r>
          </a:p>
          <a:p>
            <a:pPr lvl="2">
              <a:spcBef>
                <a:spcPts val="0"/>
              </a:spcBef>
            </a:pPr>
            <a:r>
              <a:rPr lang="en-CA" sz="1800" dirty="0"/>
              <a:t>Write (and get marked) 2 comps</a:t>
            </a:r>
          </a:p>
          <a:p>
            <a:pPr lvl="2">
              <a:spcBef>
                <a:spcPts val="0"/>
              </a:spcBef>
            </a:pPr>
            <a:r>
              <a:rPr lang="en-CA" sz="1800" dirty="0"/>
              <a:t>4 multi simulations and 2 comps de-briefed</a:t>
            </a:r>
          </a:p>
          <a:p>
            <a:pPr lvl="2">
              <a:spcBef>
                <a:spcPts val="0"/>
              </a:spcBef>
            </a:pPr>
            <a:r>
              <a:rPr lang="en-CA" sz="1800" dirty="0"/>
              <a:t>1 personal counselling session (for one exam)</a:t>
            </a:r>
          </a:p>
          <a:p>
            <a:pPr lvl="2">
              <a:spcBef>
                <a:spcPts val="0"/>
              </a:spcBef>
            </a:pPr>
            <a:r>
              <a:rPr lang="en-CA" sz="1800" dirty="0"/>
              <a:t>PASS comprehensive binder and all course notes</a:t>
            </a:r>
          </a:p>
          <a:p>
            <a:pPr lvl="2">
              <a:spcBef>
                <a:spcPts val="0"/>
              </a:spcBef>
            </a:pPr>
            <a:r>
              <a:rPr lang="en-CA" sz="1800" dirty="0"/>
              <a:t>Detailed </a:t>
            </a:r>
            <a:r>
              <a:rPr lang="en-CA" sz="1800" dirty="0" smtClean="0"/>
              <a:t>Marking </a:t>
            </a:r>
            <a:r>
              <a:rPr lang="en-CA" sz="1800" dirty="0"/>
              <a:t>Guide Publication</a:t>
            </a:r>
          </a:p>
          <a:p>
            <a:pPr>
              <a:buFont typeface="Wingdings" pitchFamily="2" charset="2"/>
              <a:buChar char="Ø"/>
            </a:pPr>
            <a:endParaRPr lang="en-CA" sz="1800" dirty="0"/>
          </a:p>
        </p:txBody>
      </p:sp>
      <p:sp>
        <p:nvSpPr>
          <p:cNvPr id="4" name="Footer Placeholder 3"/>
          <p:cNvSpPr>
            <a:spLocks noGrp="1"/>
          </p:cNvSpPr>
          <p:nvPr>
            <p:ph type="ftr" sz="quarter" idx="4294967295"/>
          </p:nvPr>
        </p:nvSpPr>
        <p:spPr>
          <a:xfrm>
            <a:off x="3124200" y="6305550"/>
            <a:ext cx="2895600" cy="476250"/>
          </a:xfrm>
        </p:spPr>
        <p:txBody>
          <a:bodyPr/>
          <a:lstStyle/>
          <a:p>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55</a:t>
            </a:fld>
            <a:endParaRPr lang="en-CA" dirty="0"/>
          </a:p>
        </p:txBody>
      </p:sp>
    </p:spTree>
    <p:extLst>
      <p:ext uri="{BB962C8B-B14F-4D97-AF65-F5344CB8AC3E}">
        <p14:creationId xmlns:p14="http://schemas.microsoft.com/office/powerpoint/2010/main" val="382676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Courses for CFE (continued)</a:t>
            </a:r>
          </a:p>
        </p:txBody>
      </p:sp>
      <p:sp>
        <p:nvSpPr>
          <p:cNvPr id="3" name="Content Placeholder 2"/>
          <p:cNvSpPr>
            <a:spLocks noGrp="1"/>
          </p:cNvSpPr>
          <p:nvPr>
            <p:ph idx="1"/>
          </p:nvPr>
        </p:nvSpPr>
        <p:spPr/>
        <p:txBody>
          <a:bodyPr/>
          <a:lstStyle/>
          <a:p>
            <a:pPr marL="539750" lvl="1" indent="-539750">
              <a:spcBef>
                <a:spcPts val="0"/>
              </a:spcBef>
              <a:buNone/>
            </a:pPr>
            <a:r>
              <a:rPr lang="en-CA" sz="2400" b="1" dirty="0" smtClean="0">
                <a:solidFill>
                  <a:srgbClr val="0070C0"/>
                </a:solidFill>
              </a:rPr>
              <a:t>Comprehensive Course - Technique Sessions – 4 days</a:t>
            </a:r>
          </a:p>
          <a:p>
            <a:pPr marL="457200" lvl="1" indent="0">
              <a:spcBef>
                <a:spcPts val="0"/>
              </a:spcBef>
              <a:buNone/>
            </a:pPr>
            <a:endParaRPr lang="en-CA" dirty="0"/>
          </a:p>
          <a:p>
            <a:pPr marL="0" lvl="1" indent="0">
              <a:spcBef>
                <a:spcPts val="0"/>
              </a:spcBef>
              <a:buNone/>
              <a:tabLst>
                <a:tab pos="360363" algn="l"/>
              </a:tabLst>
            </a:pPr>
            <a:r>
              <a:rPr lang="en-CA" u="sng" dirty="0" smtClean="0"/>
              <a:t>Technique Sessions</a:t>
            </a:r>
            <a:r>
              <a:rPr lang="en-CA" b="1" dirty="0">
                <a:solidFill>
                  <a:srgbClr val="00B050"/>
                </a:solidFill>
              </a:rPr>
              <a:t>	</a:t>
            </a:r>
            <a:endParaRPr lang="en-CA" b="1" dirty="0" smtClean="0">
              <a:solidFill>
                <a:srgbClr val="00B050"/>
              </a:solidFill>
            </a:endParaRPr>
          </a:p>
          <a:p>
            <a:pPr marL="0" lvl="1" indent="0">
              <a:spcBef>
                <a:spcPts val="0"/>
              </a:spcBef>
              <a:buNone/>
              <a:tabLst>
                <a:tab pos="360363" algn="l"/>
              </a:tabLst>
            </a:pPr>
            <a:r>
              <a:rPr lang="en-CA" b="1" dirty="0" smtClean="0">
                <a:solidFill>
                  <a:srgbClr val="00B050"/>
                </a:solidFill>
              </a:rPr>
              <a:t>		</a:t>
            </a:r>
          </a:p>
          <a:p>
            <a:pPr lvl="0">
              <a:spcBef>
                <a:spcPts val="0"/>
              </a:spcBef>
            </a:pPr>
            <a:r>
              <a:rPr lang="en-CA" b="1" dirty="0" smtClean="0"/>
              <a:t>Numerical </a:t>
            </a:r>
            <a:r>
              <a:rPr lang="en-CA" b="1" dirty="0"/>
              <a:t>Methods </a:t>
            </a:r>
            <a:r>
              <a:rPr lang="en-CA" dirty="0" smtClean="0"/>
              <a:t>– Learn how </a:t>
            </a:r>
            <a:r>
              <a:rPr lang="en-CA" dirty="0"/>
              <a:t>to perform quantitative analysis quickly and effectively </a:t>
            </a:r>
            <a:endParaRPr lang="en-CA" dirty="0" smtClean="0"/>
          </a:p>
          <a:p>
            <a:pPr lvl="0">
              <a:spcBef>
                <a:spcPts val="0"/>
              </a:spcBef>
            </a:pPr>
            <a:r>
              <a:rPr lang="en-CA" b="1" dirty="0" smtClean="0"/>
              <a:t>Depth </a:t>
            </a:r>
            <a:r>
              <a:rPr lang="en-CA" b="1" dirty="0"/>
              <a:t>in Financial Accounting </a:t>
            </a:r>
            <a:r>
              <a:rPr lang="en-CA" dirty="0"/>
              <a:t>- Essential technique for financial accounting issues which ensures students will move from 'nominal' or 'reaching' competent to </a:t>
            </a:r>
            <a:r>
              <a:rPr lang="en-CA" dirty="0" smtClean="0"/>
              <a:t>'competent‘</a:t>
            </a:r>
          </a:p>
          <a:p>
            <a:pPr marL="360363" lvl="2" indent="-360363">
              <a:spcBef>
                <a:spcPts val="0"/>
              </a:spcBef>
            </a:pPr>
            <a:r>
              <a:rPr lang="en-CA" b="1" dirty="0" smtClean="0"/>
              <a:t>Integrated Audit </a:t>
            </a:r>
            <a:r>
              <a:rPr lang="en-CA" dirty="0" smtClean="0"/>
              <a:t>– learn audit techniques to achieve depth in assurance</a:t>
            </a:r>
            <a:endParaRPr lang="en-CA" dirty="0"/>
          </a:p>
          <a:p>
            <a:pPr marL="360363" lvl="2" indent="-360363">
              <a:spcBef>
                <a:spcPts val="0"/>
              </a:spcBef>
            </a:pPr>
            <a:r>
              <a:rPr lang="en-CA" b="1" dirty="0" smtClean="0"/>
              <a:t>Integrated Tax </a:t>
            </a:r>
            <a:r>
              <a:rPr lang="en-CA" dirty="0" smtClean="0"/>
              <a:t>– Review corporate and personal tax and integrate technical into cases</a:t>
            </a:r>
          </a:p>
          <a:p>
            <a:pPr marL="0" lvl="2" indent="0">
              <a:spcBef>
                <a:spcPts val="0"/>
              </a:spcBef>
              <a:buNone/>
            </a:pPr>
            <a:r>
              <a:rPr lang="en-CA" i="1" dirty="0" smtClean="0">
                <a:solidFill>
                  <a:srgbClr val="FF0000"/>
                </a:solidFill>
              </a:rPr>
              <a:t>The Integrated Audit sessions is for students who did not do the PASS Challenge Exam Course</a:t>
            </a:r>
          </a:p>
          <a:p>
            <a:pPr marL="360363" lvl="2" indent="-360363"/>
            <a:endParaRPr lang="en-CA" dirty="0"/>
          </a:p>
          <a:p>
            <a:pPr marL="400050" lvl="2" indent="0">
              <a:buNone/>
            </a:pPr>
            <a:endParaRPr lang="en-CA" dirty="0" smtClean="0"/>
          </a:p>
        </p:txBody>
      </p:sp>
      <p:sp>
        <p:nvSpPr>
          <p:cNvPr id="4" name="Slide Number Placeholder 3"/>
          <p:cNvSpPr>
            <a:spLocks noGrp="1"/>
          </p:cNvSpPr>
          <p:nvPr>
            <p:ph type="sldNum" sz="quarter" idx="12"/>
          </p:nvPr>
        </p:nvSpPr>
        <p:spPr/>
        <p:txBody>
          <a:bodyPr/>
          <a:lstStyle/>
          <a:p>
            <a:fld id="{D7AE4CA3-CCCA-4807-B2B8-0039260C33F6}" type="slidenum">
              <a:rPr lang="en-CA" smtClean="0"/>
              <a:pPr/>
              <a:t>56</a:t>
            </a:fld>
            <a:endParaRPr lang="en-CA" dirty="0"/>
          </a:p>
        </p:txBody>
      </p:sp>
    </p:spTree>
    <p:extLst>
      <p:ext uri="{BB962C8B-B14F-4D97-AF65-F5344CB8AC3E}">
        <p14:creationId xmlns:p14="http://schemas.microsoft.com/office/powerpoint/2010/main" val="28936167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Courses for CFE (continued)</a:t>
            </a:r>
            <a:endParaRPr lang="en-CA" dirty="0"/>
          </a:p>
        </p:txBody>
      </p:sp>
      <p:sp>
        <p:nvSpPr>
          <p:cNvPr id="3" name="Content Placeholder 2"/>
          <p:cNvSpPr>
            <a:spLocks noGrp="1"/>
          </p:cNvSpPr>
          <p:nvPr>
            <p:ph idx="1"/>
          </p:nvPr>
        </p:nvSpPr>
        <p:spPr/>
        <p:txBody>
          <a:bodyPr/>
          <a:lstStyle/>
          <a:p>
            <a:pPr marL="0" indent="0">
              <a:buNone/>
            </a:pPr>
            <a:r>
              <a:rPr lang="en-CA" sz="2400" b="1" dirty="0" smtClean="0">
                <a:solidFill>
                  <a:srgbClr val="0070C0"/>
                </a:solidFill>
              </a:rPr>
              <a:t>Financial Accounting IFRS/ASPE Course – 3 Days</a:t>
            </a:r>
          </a:p>
          <a:p>
            <a:pPr marL="0" indent="0">
              <a:buNone/>
            </a:pPr>
            <a:endParaRPr lang="en-CA" sz="1800" dirty="0" smtClean="0"/>
          </a:p>
          <a:p>
            <a:r>
              <a:rPr lang="en-CA" sz="1800" dirty="0" smtClean="0"/>
              <a:t>In-depth review of financial accounting </a:t>
            </a:r>
          </a:p>
          <a:p>
            <a:endParaRPr lang="en-CA" sz="1800" dirty="0"/>
          </a:p>
          <a:p>
            <a:r>
              <a:rPr lang="en-CA" sz="1800" dirty="0" smtClean="0"/>
              <a:t>Publication – Financial Accounting Technical Review</a:t>
            </a:r>
          </a:p>
          <a:p>
            <a:pPr marL="0" indent="0">
              <a:buNone/>
            </a:pPr>
            <a:endParaRPr lang="en-CA" sz="1800" dirty="0"/>
          </a:p>
          <a:p>
            <a:r>
              <a:rPr lang="en-CA" sz="1800" dirty="0" smtClean="0"/>
              <a:t>Course offered – In-class and live online</a:t>
            </a:r>
          </a:p>
          <a:p>
            <a:endParaRPr lang="en-CA" sz="1800" dirty="0"/>
          </a:p>
          <a:p>
            <a:r>
              <a:rPr lang="en-CA" sz="1800" dirty="0" smtClean="0"/>
              <a:t>All sessions available on video</a:t>
            </a:r>
          </a:p>
          <a:p>
            <a:endParaRPr lang="en-CA" sz="1800" dirty="0"/>
          </a:p>
          <a:p>
            <a:pPr marL="0" lvl="2" indent="0">
              <a:buNone/>
            </a:pPr>
            <a:r>
              <a:rPr lang="en-CA" i="1" dirty="0" smtClean="0">
                <a:solidFill>
                  <a:srgbClr val="FF0000"/>
                </a:solidFill>
              </a:rPr>
              <a:t>This course is particularly useful for students </a:t>
            </a:r>
            <a:r>
              <a:rPr lang="en-CA" i="1" dirty="0">
                <a:solidFill>
                  <a:srgbClr val="FF0000"/>
                </a:solidFill>
              </a:rPr>
              <a:t>who did </a:t>
            </a:r>
            <a:r>
              <a:rPr lang="en-CA" i="1" u="sng" dirty="0">
                <a:solidFill>
                  <a:srgbClr val="FF0000"/>
                </a:solidFill>
              </a:rPr>
              <a:t>not</a:t>
            </a:r>
            <a:r>
              <a:rPr lang="en-CA" i="1" dirty="0">
                <a:solidFill>
                  <a:srgbClr val="FF0000"/>
                </a:solidFill>
              </a:rPr>
              <a:t> take the PASS Challenge Exam Course</a:t>
            </a:r>
          </a:p>
          <a:p>
            <a:pPr marL="0" indent="0">
              <a:buNone/>
            </a:pPr>
            <a:endParaRPr lang="en-CA" sz="1800" dirty="0"/>
          </a:p>
          <a:p>
            <a:pPr marL="0" indent="0">
              <a:buNone/>
            </a:pPr>
            <a:endParaRPr lang="en-CA" sz="1800" dirty="0"/>
          </a:p>
        </p:txBody>
      </p:sp>
      <p:sp>
        <p:nvSpPr>
          <p:cNvPr id="4" name="Footer Placeholder 3"/>
          <p:cNvSpPr>
            <a:spLocks noGrp="1"/>
          </p:cNvSpPr>
          <p:nvPr>
            <p:ph type="ftr" sz="quarter" idx="4294967295"/>
          </p:nvPr>
        </p:nvSpPr>
        <p:spPr>
          <a:xfrm>
            <a:off x="3124200" y="6305550"/>
            <a:ext cx="2895600" cy="476250"/>
          </a:xfrm>
        </p:spPr>
        <p:txBody>
          <a:bodyPr/>
          <a:lstStyle/>
          <a:p>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57</a:t>
            </a:fld>
            <a:endParaRPr lang="en-CA" dirty="0"/>
          </a:p>
        </p:txBody>
      </p:sp>
    </p:spTree>
    <p:extLst>
      <p:ext uri="{BB962C8B-B14F-4D97-AF65-F5344CB8AC3E}">
        <p14:creationId xmlns:p14="http://schemas.microsoft.com/office/powerpoint/2010/main" val="33580433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Courses for CFE (continued)</a:t>
            </a:r>
            <a:endParaRPr lang="en-CA" dirty="0"/>
          </a:p>
        </p:txBody>
      </p:sp>
      <p:sp>
        <p:nvSpPr>
          <p:cNvPr id="3" name="Content Placeholder 2"/>
          <p:cNvSpPr>
            <a:spLocks noGrp="1"/>
          </p:cNvSpPr>
          <p:nvPr>
            <p:ph idx="1"/>
          </p:nvPr>
        </p:nvSpPr>
        <p:spPr/>
        <p:txBody>
          <a:bodyPr/>
          <a:lstStyle/>
          <a:p>
            <a:pPr marL="0" indent="0">
              <a:buNone/>
            </a:pPr>
            <a:r>
              <a:rPr lang="en-CA" sz="2400" b="1" dirty="0" smtClean="0">
                <a:solidFill>
                  <a:srgbClr val="0070C0"/>
                </a:solidFill>
              </a:rPr>
              <a:t>Management Accounting Course – 6 Evenings</a:t>
            </a:r>
          </a:p>
          <a:p>
            <a:pPr marL="0" indent="0">
              <a:buNone/>
            </a:pPr>
            <a:endParaRPr lang="en-CA" sz="1800" dirty="0" smtClean="0"/>
          </a:p>
          <a:p>
            <a:r>
              <a:rPr lang="en-CA" sz="1800" dirty="0" smtClean="0"/>
              <a:t>In-depth review of management accounting</a:t>
            </a:r>
          </a:p>
          <a:p>
            <a:pPr marL="0" indent="0">
              <a:buNone/>
            </a:pPr>
            <a:endParaRPr lang="en-CA" sz="1800" dirty="0"/>
          </a:p>
          <a:p>
            <a:r>
              <a:rPr lang="en-CA" sz="1800" dirty="0" smtClean="0"/>
              <a:t>Course offered – live online</a:t>
            </a:r>
          </a:p>
          <a:p>
            <a:endParaRPr lang="en-CA" sz="1800" dirty="0"/>
          </a:p>
          <a:p>
            <a:r>
              <a:rPr lang="en-CA" sz="1800" dirty="0" smtClean="0"/>
              <a:t>All sessions available on video</a:t>
            </a:r>
          </a:p>
          <a:p>
            <a:endParaRPr lang="en-CA" sz="1800" dirty="0"/>
          </a:p>
          <a:p>
            <a:pPr marL="0" lvl="2" indent="0">
              <a:buNone/>
            </a:pPr>
            <a:r>
              <a:rPr lang="en-CA" i="1" dirty="0" smtClean="0">
                <a:solidFill>
                  <a:srgbClr val="FF0000"/>
                </a:solidFill>
              </a:rPr>
              <a:t>This course is particularly useful for students </a:t>
            </a:r>
            <a:r>
              <a:rPr lang="en-CA" i="1" dirty="0">
                <a:solidFill>
                  <a:srgbClr val="FF0000"/>
                </a:solidFill>
              </a:rPr>
              <a:t>who did </a:t>
            </a:r>
            <a:r>
              <a:rPr lang="en-CA" i="1" u="sng" dirty="0">
                <a:solidFill>
                  <a:srgbClr val="FF0000"/>
                </a:solidFill>
              </a:rPr>
              <a:t>not</a:t>
            </a:r>
            <a:r>
              <a:rPr lang="en-CA" i="1" dirty="0">
                <a:solidFill>
                  <a:srgbClr val="FF0000"/>
                </a:solidFill>
              </a:rPr>
              <a:t> take the PASS Challenge Exam Course</a:t>
            </a:r>
          </a:p>
          <a:p>
            <a:pPr marL="0" indent="0">
              <a:buNone/>
            </a:pPr>
            <a:endParaRPr lang="en-CA" sz="1800" dirty="0"/>
          </a:p>
          <a:p>
            <a:pPr marL="0" indent="0">
              <a:buNone/>
            </a:pPr>
            <a:endParaRPr lang="en-CA" sz="1800" dirty="0"/>
          </a:p>
        </p:txBody>
      </p:sp>
      <p:sp>
        <p:nvSpPr>
          <p:cNvPr id="4" name="Footer Placeholder 3"/>
          <p:cNvSpPr>
            <a:spLocks noGrp="1"/>
          </p:cNvSpPr>
          <p:nvPr>
            <p:ph type="ftr" sz="quarter" idx="4294967295"/>
          </p:nvPr>
        </p:nvSpPr>
        <p:spPr>
          <a:xfrm>
            <a:off x="3124200" y="6305550"/>
            <a:ext cx="2895600" cy="476250"/>
          </a:xfrm>
        </p:spPr>
        <p:txBody>
          <a:bodyPr/>
          <a:lstStyle/>
          <a:p>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58</a:t>
            </a:fld>
            <a:endParaRPr lang="en-CA" dirty="0"/>
          </a:p>
        </p:txBody>
      </p:sp>
    </p:spTree>
    <p:extLst>
      <p:ext uri="{BB962C8B-B14F-4D97-AF65-F5344CB8AC3E}">
        <p14:creationId xmlns:p14="http://schemas.microsoft.com/office/powerpoint/2010/main" val="38739009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Courses for CFE (continued)</a:t>
            </a:r>
            <a:endParaRPr lang="en-CA" dirty="0"/>
          </a:p>
        </p:txBody>
      </p:sp>
      <p:sp>
        <p:nvSpPr>
          <p:cNvPr id="3" name="Content Placeholder 2"/>
          <p:cNvSpPr>
            <a:spLocks noGrp="1"/>
          </p:cNvSpPr>
          <p:nvPr>
            <p:ph idx="1"/>
          </p:nvPr>
        </p:nvSpPr>
        <p:spPr/>
        <p:txBody>
          <a:bodyPr/>
          <a:lstStyle/>
          <a:p>
            <a:pPr marL="0" indent="0">
              <a:spcBef>
                <a:spcPts val="0"/>
              </a:spcBef>
              <a:buNone/>
            </a:pPr>
            <a:r>
              <a:rPr lang="en-CA" sz="2400" b="1" dirty="0" smtClean="0">
                <a:solidFill>
                  <a:srgbClr val="0070C0"/>
                </a:solidFill>
              </a:rPr>
              <a:t>Courses Provide for Maximum Flexibility</a:t>
            </a:r>
            <a:endParaRPr lang="en-CA" sz="2400" b="1" dirty="0">
              <a:solidFill>
                <a:srgbClr val="0070C0"/>
              </a:solidFill>
            </a:endParaRPr>
          </a:p>
          <a:p>
            <a:pPr marL="0" indent="0">
              <a:spcBef>
                <a:spcPts val="0"/>
              </a:spcBef>
              <a:buNone/>
            </a:pPr>
            <a:endParaRPr lang="en-CA" sz="1800" dirty="0"/>
          </a:p>
          <a:p>
            <a:pPr>
              <a:spcBef>
                <a:spcPts val="0"/>
              </a:spcBef>
              <a:buFont typeface="Wingdings" pitchFamily="2" charset="2"/>
              <a:buChar char="Ø"/>
            </a:pPr>
            <a:r>
              <a:rPr lang="en-CA" sz="1800" dirty="0" smtClean="0"/>
              <a:t>Courses offered:</a:t>
            </a:r>
          </a:p>
          <a:p>
            <a:pPr>
              <a:spcBef>
                <a:spcPts val="0"/>
              </a:spcBef>
              <a:buFont typeface="Wingdings" pitchFamily="2" charset="2"/>
              <a:buChar char="Ø"/>
            </a:pPr>
            <a:endParaRPr lang="en-CA" sz="1800" dirty="0"/>
          </a:p>
          <a:p>
            <a:pPr lvl="1">
              <a:spcBef>
                <a:spcPts val="0"/>
              </a:spcBef>
            </a:pPr>
            <a:r>
              <a:rPr lang="en-CA" sz="1800" b="1" dirty="0" smtClean="0">
                <a:solidFill>
                  <a:srgbClr val="00B050"/>
                </a:solidFill>
              </a:rPr>
              <a:t>In-Class:		</a:t>
            </a:r>
            <a:endParaRPr lang="en-CA" sz="1800" b="1" dirty="0">
              <a:solidFill>
                <a:srgbClr val="00B050"/>
              </a:solidFill>
            </a:endParaRPr>
          </a:p>
          <a:p>
            <a:pPr lvl="1">
              <a:spcBef>
                <a:spcPts val="0"/>
              </a:spcBef>
            </a:pPr>
            <a:r>
              <a:rPr lang="en-CA" sz="1800" b="1" dirty="0" smtClean="0">
                <a:solidFill>
                  <a:srgbClr val="00B050"/>
                </a:solidFill>
              </a:rPr>
              <a:t>Live Online:		</a:t>
            </a:r>
          </a:p>
          <a:p>
            <a:pPr marL="457200" lvl="1" indent="0">
              <a:spcBef>
                <a:spcPts val="0"/>
              </a:spcBef>
              <a:buNone/>
            </a:pPr>
            <a:endParaRPr lang="en-CA" sz="1800" dirty="0"/>
          </a:p>
          <a:p>
            <a:pPr>
              <a:spcBef>
                <a:spcPts val="0"/>
              </a:spcBef>
              <a:buFont typeface="Wingdings" pitchFamily="2" charset="2"/>
              <a:buChar char="Ø"/>
            </a:pPr>
            <a:r>
              <a:rPr lang="en-CA" sz="1800" dirty="0" smtClean="0"/>
              <a:t>All sessions on video – available 24/7</a:t>
            </a:r>
          </a:p>
          <a:p>
            <a:pPr>
              <a:spcBef>
                <a:spcPts val="0"/>
              </a:spcBef>
              <a:buFont typeface="Wingdings" pitchFamily="2" charset="2"/>
              <a:buChar char="Ø"/>
            </a:pPr>
            <a:endParaRPr lang="en-CA" sz="1800" dirty="0"/>
          </a:p>
          <a:p>
            <a:pPr>
              <a:spcBef>
                <a:spcPts val="0"/>
              </a:spcBef>
              <a:buFont typeface="Wingdings" pitchFamily="2" charset="2"/>
              <a:buChar char="Ø"/>
            </a:pPr>
            <a:r>
              <a:rPr lang="en-CA" sz="1800" dirty="0" smtClean="0"/>
              <a:t>Students can switch between in-class and live online sessions</a:t>
            </a:r>
          </a:p>
          <a:p>
            <a:pPr>
              <a:spcBef>
                <a:spcPts val="0"/>
              </a:spcBef>
              <a:buFont typeface="Wingdings" pitchFamily="2" charset="2"/>
              <a:buChar char="Ø"/>
            </a:pPr>
            <a:endParaRPr lang="en-CA" sz="1800" dirty="0"/>
          </a:p>
        </p:txBody>
      </p:sp>
      <p:sp>
        <p:nvSpPr>
          <p:cNvPr id="4" name="Footer Placeholder 3"/>
          <p:cNvSpPr>
            <a:spLocks noGrp="1"/>
          </p:cNvSpPr>
          <p:nvPr>
            <p:ph type="ftr" sz="quarter" idx="4294967295"/>
          </p:nvPr>
        </p:nvSpPr>
        <p:spPr>
          <a:xfrm>
            <a:off x="3124200" y="6305550"/>
            <a:ext cx="2895600" cy="476250"/>
          </a:xfrm>
        </p:spPr>
        <p:txBody>
          <a:bodyPr/>
          <a:lstStyle/>
          <a:p>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59</a:t>
            </a:fld>
            <a:endParaRPr lang="en-CA" dirty="0"/>
          </a:p>
        </p:txBody>
      </p:sp>
    </p:spTree>
    <p:extLst>
      <p:ext uri="{BB962C8B-B14F-4D97-AF65-F5344CB8AC3E}">
        <p14:creationId xmlns:p14="http://schemas.microsoft.com/office/powerpoint/2010/main" val="2754952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CPA Qualification System</a:t>
            </a:r>
            <a:br>
              <a:rPr lang="en-CA" dirty="0" smtClean="0"/>
            </a:br>
            <a:r>
              <a:rPr lang="en-CA" dirty="0"/>
              <a:t>	</a:t>
            </a:r>
            <a:r>
              <a:rPr lang="en-CA" dirty="0" smtClean="0"/>
              <a:t>Summary of Program</a:t>
            </a:r>
            <a:endParaRPr lang="en-CA"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CA" dirty="0" smtClean="0"/>
              <a:t>Education program normally takes 2 years from start to finish</a:t>
            </a:r>
          </a:p>
          <a:p>
            <a:pPr>
              <a:buFont typeface="Wingdings" panose="05000000000000000000" pitchFamily="2" charset="2"/>
              <a:buChar char="Ø"/>
            </a:pPr>
            <a:endParaRPr lang="en-CA" dirty="0"/>
          </a:p>
          <a:p>
            <a:pPr>
              <a:buFont typeface="Wingdings" panose="05000000000000000000" pitchFamily="2" charset="2"/>
              <a:buChar char="Ø"/>
            </a:pPr>
            <a:r>
              <a:rPr lang="en-CA" dirty="0" smtClean="0"/>
              <a:t>Program can however be completed </a:t>
            </a:r>
            <a:r>
              <a:rPr lang="en-CA" dirty="0"/>
              <a:t>in </a:t>
            </a:r>
            <a:r>
              <a:rPr lang="en-CA" dirty="0" smtClean="0"/>
              <a:t>Ontario in only 1 </a:t>
            </a:r>
            <a:r>
              <a:rPr lang="en-CA" dirty="0"/>
              <a:t>year </a:t>
            </a:r>
            <a:r>
              <a:rPr lang="en-CA" dirty="0" smtClean="0"/>
              <a:t>if: </a:t>
            </a:r>
          </a:p>
          <a:p>
            <a:pPr>
              <a:buFont typeface="Wingdings" panose="05000000000000000000" pitchFamily="2" charset="2"/>
              <a:buChar char="Ø"/>
            </a:pPr>
            <a:endParaRPr lang="en-CA" dirty="0"/>
          </a:p>
          <a:p>
            <a:pPr marL="360363" indent="-360363">
              <a:buNone/>
            </a:pPr>
            <a:r>
              <a:rPr lang="en-CA" dirty="0" smtClean="0"/>
              <a:t>	1) </a:t>
            </a:r>
            <a:r>
              <a:rPr lang="en-CA" dirty="0"/>
              <a:t>You have your 51 credit </a:t>
            </a:r>
            <a:r>
              <a:rPr lang="en-CA" dirty="0" smtClean="0"/>
              <a:t>hours; and </a:t>
            </a:r>
          </a:p>
          <a:p>
            <a:pPr marL="360363" indent="-360363">
              <a:buNone/>
            </a:pPr>
            <a:endParaRPr lang="en-CA" dirty="0"/>
          </a:p>
          <a:p>
            <a:pPr marL="360363" indent="-360363">
              <a:buNone/>
            </a:pPr>
            <a:r>
              <a:rPr lang="en-CA" dirty="0" smtClean="0"/>
              <a:t>	2) You have at least </a:t>
            </a:r>
            <a:r>
              <a:rPr lang="en-CA" dirty="0"/>
              <a:t>a 70% average </a:t>
            </a:r>
            <a:r>
              <a:rPr lang="en-CA" dirty="0" smtClean="0"/>
              <a:t>in the required </a:t>
            </a:r>
            <a:r>
              <a:rPr lang="en-CA" dirty="0" smtClean="0"/>
              <a:t>courses, and</a:t>
            </a:r>
            <a:endParaRPr lang="en-CA" dirty="0" smtClean="0"/>
          </a:p>
          <a:p>
            <a:pPr marL="360363" indent="-360363">
              <a:buNone/>
            </a:pPr>
            <a:endParaRPr lang="en-CA" dirty="0" smtClean="0"/>
          </a:p>
          <a:p>
            <a:pPr marL="360363" indent="-360363">
              <a:buNone/>
            </a:pPr>
            <a:r>
              <a:rPr lang="en-CA" dirty="0"/>
              <a:t>	</a:t>
            </a:r>
            <a:r>
              <a:rPr lang="en-CA" dirty="0" smtClean="0"/>
              <a:t>by writing “Challenge Exams” rather than participating in the 2 Core and 2 Elective modules</a:t>
            </a:r>
          </a:p>
          <a:p>
            <a:pPr marL="0" indent="0">
              <a:buNone/>
            </a:pP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6</a:t>
            </a:fld>
            <a:endParaRPr lang="en-CA" dirty="0"/>
          </a:p>
        </p:txBody>
      </p:sp>
    </p:spTree>
    <p:extLst>
      <p:ext uri="{BB962C8B-B14F-4D97-AF65-F5344CB8AC3E}">
        <p14:creationId xmlns:p14="http://schemas.microsoft.com/office/powerpoint/2010/main" val="33345751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Courses for CFE (continued)</a:t>
            </a:r>
          </a:p>
        </p:txBody>
      </p:sp>
      <p:sp>
        <p:nvSpPr>
          <p:cNvPr id="3" name="Content Placeholder 2"/>
          <p:cNvSpPr>
            <a:spLocks noGrp="1"/>
          </p:cNvSpPr>
          <p:nvPr>
            <p:ph idx="1"/>
          </p:nvPr>
        </p:nvSpPr>
        <p:spPr/>
        <p:txBody>
          <a:bodyPr/>
          <a:lstStyle/>
          <a:p>
            <a:pPr marL="0" indent="0">
              <a:buNone/>
            </a:pPr>
            <a:r>
              <a:rPr lang="en-CA" sz="3200" dirty="0" smtClean="0">
                <a:solidFill>
                  <a:srgbClr val="FF0000"/>
                </a:solidFill>
              </a:rPr>
              <a:t>Why take PASS if taking Capstone 2?</a:t>
            </a:r>
          </a:p>
          <a:p>
            <a:pPr marL="0" indent="0">
              <a:buNone/>
            </a:pPr>
            <a:endParaRPr lang="en-CA" dirty="0"/>
          </a:p>
          <a:p>
            <a:pPr marL="457200" indent="-457200">
              <a:buAutoNum type="arabicParenBoth"/>
            </a:pPr>
            <a:r>
              <a:rPr lang="en-CA" dirty="0" smtClean="0"/>
              <a:t>More Feedback Needed</a:t>
            </a:r>
          </a:p>
          <a:p>
            <a:pPr marL="457200" indent="-457200">
              <a:buAutoNum type="arabicParenBoth"/>
            </a:pPr>
            <a:endParaRPr lang="en-CA" dirty="0"/>
          </a:p>
          <a:p>
            <a:pPr lvl="1"/>
            <a:r>
              <a:rPr lang="en-CA" dirty="0" smtClean="0"/>
              <a:t>In Capstone 2 </a:t>
            </a:r>
            <a:r>
              <a:rPr lang="en-CA" dirty="0"/>
              <a:t> </a:t>
            </a:r>
            <a:r>
              <a:rPr lang="en-CA" dirty="0" smtClean="0"/>
              <a:t>- Limited number of exams written and marked; PASS will provide you with more opportunities to write cases that are marked professionally </a:t>
            </a:r>
            <a:r>
              <a:rPr lang="en-CA" dirty="0" smtClean="0"/>
              <a:t>and </a:t>
            </a:r>
            <a:r>
              <a:rPr lang="en-CA" dirty="0" smtClean="0"/>
              <a:t>hone your case writing abilities – will give you an edge</a:t>
            </a:r>
          </a:p>
          <a:p>
            <a:pPr marL="457200" lvl="1" indent="0">
              <a:buNone/>
            </a:pPr>
            <a:endParaRPr lang="en-CA" dirty="0" smtClean="0"/>
          </a:p>
          <a:p>
            <a:pPr lvl="1"/>
            <a:r>
              <a:rPr lang="en-CA" dirty="0" smtClean="0"/>
              <a:t>PASS will allow you to meet one on one with marker and learn how to improve your case writing</a:t>
            </a:r>
          </a:p>
        </p:txBody>
      </p:sp>
      <p:sp>
        <p:nvSpPr>
          <p:cNvPr id="4" name="Slide Number Placeholder 3"/>
          <p:cNvSpPr>
            <a:spLocks noGrp="1"/>
          </p:cNvSpPr>
          <p:nvPr>
            <p:ph type="sldNum" sz="quarter" idx="12"/>
          </p:nvPr>
        </p:nvSpPr>
        <p:spPr/>
        <p:txBody>
          <a:bodyPr/>
          <a:lstStyle/>
          <a:p>
            <a:fld id="{D7AE4CA3-CCCA-4807-B2B8-0039260C33F6}" type="slidenum">
              <a:rPr lang="en-CA" smtClean="0"/>
              <a:pPr/>
              <a:t>60</a:t>
            </a:fld>
            <a:endParaRPr lang="en-CA" dirty="0"/>
          </a:p>
        </p:txBody>
      </p:sp>
    </p:spTree>
    <p:extLst>
      <p:ext uri="{BB962C8B-B14F-4D97-AF65-F5344CB8AC3E}">
        <p14:creationId xmlns:p14="http://schemas.microsoft.com/office/powerpoint/2010/main" val="18541096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Courses for CFE (continued)</a:t>
            </a:r>
          </a:p>
        </p:txBody>
      </p:sp>
      <p:sp>
        <p:nvSpPr>
          <p:cNvPr id="3" name="Content Placeholder 2"/>
          <p:cNvSpPr>
            <a:spLocks noGrp="1"/>
          </p:cNvSpPr>
          <p:nvPr>
            <p:ph idx="1"/>
          </p:nvPr>
        </p:nvSpPr>
        <p:spPr/>
        <p:txBody>
          <a:bodyPr/>
          <a:lstStyle/>
          <a:p>
            <a:pPr marL="0" lvl="1" indent="0">
              <a:buNone/>
            </a:pPr>
            <a:endParaRPr lang="en-CA" dirty="0"/>
          </a:p>
          <a:p>
            <a:pPr marL="539750" lvl="1" indent="-539750">
              <a:buNone/>
            </a:pPr>
            <a:r>
              <a:rPr lang="en-CA" dirty="0" smtClean="0"/>
              <a:t>(2)	Case Take-ups</a:t>
            </a:r>
          </a:p>
          <a:p>
            <a:pPr marL="0" indent="0">
              <a:buNone/>
            </a:pPr>
            <a:endParaRPr lang="en-CA" dirty="0" smtClean="0"/>
          </a:p>
          <a:p>
            <a:pPr lvl="1"/>
            <a:r>
              <a:rPr lang="en-CA" dirty="0" smtClean="0"/>
              <a:t>PASS – Learn the PASS approach to debrief both </a:t>
            </a:r>
            <a:r>
              <a:rPr lang="en-CA" dirty="0" err="1" smtClean="0"/>
              <a:t>multis</a:t>
            </a:r>
            <a:r>
              <a:rPr lang="en-CA" dirty="0" smtClean="0"/>
              <a:t> and comps</a:t>
            </a:r>
          </a:p>
          <a:p>
            <a:pPr lvl="1"/>
            <a:endParaRPr lang="en-CA" dirty="0"/>
          </a:p>
          <a:p>
            <a:pPr lvl="1"/>
            <a:r>
              <a:rPr lang="en-CA" dirty="0" smtClean="0"/>
              <a:t>Debrief 2 comps and 4 multi simulations</a:t>
            </a:r>
          </a:p>
          <a:p>
            <a:pPr marL="457200" lvl="1" indent="0">
              <a:buNone/>
            </a:pPr>
            <a:endParaRPr lang="en-CA" dirty="0" smtClean="0"/>
          </a:p>
          <a:p>
            <a:pPr marL="444500" lvl="1" indent="-444500">
              <a:buNone/>
            </a:pPr>
            <a:r>
              <a:rPr lang="en-CA" dirty="0" smtClean="0"/>
              <a:t>(3) 	Learn key techniques to get enough depth to excel on CFE</a:t>
            </a:r>
          </a:p>
          <a:p>
            <a:pPr marL="457200" lvl="1" indent="0">
              <a:buNone/>
            </a:pPr>
            <a:endParaRPr lang="en-CA" dirty="0"/>
          </a:p>
        </p:txBody>
      </p:sp>
      <p:sp>
        <p:nvSpPr>
          <p:cNvPr id="4" name="Slide Number Placeholder 3"/>
          <p:cNvSpPr>
            <a:spLocks noGrp="1"/>
          </p:cNvSpPr>
          <p:nvPr>
            <p:ph type="sldNum" sz="quarter" idx="12"/>
          </p:nvPr>
        </p:nvSpPr>
        <p:spPr/>
        <p:txBody>
          <a:bodyPr/>
          <a:lstStyle/>
          <a:p>
            <a:fld id="{D7AE4CA3-CCCA-4807-B2B8-0039260C33F6}" type="slidenum">
              <a:rPr lang="en-CA" smtClean="0"/>
              <a:pPr/>
              <a:t>61</a:t>
            </a:fld>
            <a:endParaRPr lang="en-CA" dirty="0"/>
          </a:p>
        </p:txBody>
      </p:sp>
    </p:spTree>
    <p:extLst>
      <p:ext uri="{BB962C8B-B14F-4D97-AF65-F5344CB8AC3E}">
        <p14:creationId xmlns:p14="http://schemas.microsoft.com/office/powerpoint/2010/main" val="40697209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Courses for CFE (continued)</a:t>
            </a:r>
          </a:p>
        </p:txBody>
      </p:sp>
      <p:sp>
        <p:nvSpPr>
          <p:cNvPr id="3" name="Content Placeholder 2"/>
          <p:cNvSpPr>
            <a:spLocks noGrp="1"/>
          </p:cNvSpPr>
          <p:nvPr>
            <p:ph idx="1"/>
          </p:nvPr>
        </p:nvSpPr>
        <p:spPr>
          <a:xfrm>
            <a:off x="457200" y="1828800"/>
            <a:ext cx="8382000" cy="4343400"/>
          </a:xfrm>
        </p:spPr>
        <p:txBody>
          <a:bodyPr/>
          <a:lstStyle/>
          <a:p>
            <a:pPr marL="0" indent="0">
              <a:buNone/>
            </a:pPr>
            <a:r>
              <a:rPr lang="en-CA" sz="3200" dirty="0" smtClean="0">
                <a:solidFill>
                  <a:srgbClr val="FF0000"/>
                </a:solidFill>
              </a:rPr>
              <a:t>Do I have time to take PASS when taking Capstone 2?</a:t>
            </a:r>
          </a:p>
          <a:p>
            <a:pPr marL="0" indent="0">
              <a:buNone/>
            </a:pPr>
            <a:endParaRPr lang="en-CA" dirty="0" smtClean="0"/>
          </a:p>
          <a:p>
            <a:pPr marL="0" indent="0">
              <a:buNone/>
            </a:pPr>
            <a:r>
              <a:rPr lang="en-CA" dirty="0" smtClean="0"/>
              <a:t>YES – Capstone 2 is a time commitment of approx. 10 – 15 hours per week</a:t>
            </a:r>
          </a:p>
          <a:p>
            <a:pPr marL="0" indent="0">
              <a:buNone/>
            </a:pPr>
            <a:endParaRPr lang="en-CA" dirty="0"/>
          </a:p>
          <a:p>
            <a:pPr marL="0" indent="0">
              <a:buNone/>
            </a:pPr>
            <a:r>
              <a:rPr lang="en-CA" dirty="0" smtClean="0"/>
              <a:t>Capstone 2 is designed for people who work full time in the summer months</a:t>
            </a:r>
          </a:p>
          <a:p>
            <a:pPr marL="0" indent="0">
              <a:buNone/>
            </a:pPr>
            <a:endParaRPr lang="en-CA" dirty="0"/>
          </a:p>
          <a:p>
            <a:pPr marL="857250" lvl="2" indent="-457200"/>
            <a:endParaRPr lang="en-CA" dirty="0" smtClean="0"/>
          </a:p>
        </p:txBody>
      </p:sp>
      <p:sp>
        <p:nvSpPr>
          <p:cNvPr id="4" name="Slide Number Placeholder 3"/>
          <p:cNvSpPr>
            <a:spLocks noGrp="1"/>
          </p:cNvSpPr>
          <p:nvPr>
            <p:ph type="sldNum" sz="quarter" idx="12"/>
          </p:nvPr>
        </p:nvSpPr>
        <p:spPr/>
        <p:txBody>
          <a:bodyPr/>
          <a:lstStyle/>
          <a:p>
            <a:fld id="{D7AE4CA3-CCCA-4807-B2B8-0039260C33F6}" type="slidenum">
              <a:rPr lang="en-CA" smtClean="0"/>
              <a:pPr/>
              <a:t>62</a:t>
            </a:fld>
            <a:endParaRPr lang="en-CA" dirty="0"/>
          </a:p>
        </p:txBody>
      </p:sp>
    </p:spTree>
    <p:extLst>
      <p:ext uri="{BB962C8B-B14F-4D97-AF65-F5344CB8AC3E}">
        <p14:creationId xmlns:p14="http://schemas.microsoft.com/office/powerpoint/2010/main" val="26666298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Registration for PASS Programs</a:t>
            </a:r>
            <a:br>
              <a:rPr lang="en-CA" dirty="0" smtClean="0"/>
            </a:br>
            <a:endParaRPr lang="en-CA" dirty="0"/>
          </a:p>
        </p:txBody>
      </p:sp>
      <p:sp>
        <p:nvSpPr>
          <p:cNvPr id="3" name="Content Placeholder 2"/>
          <p:cNvSpPr>
            <a:spLocks noGrp="1"/>
          </p:cNvSpPr>
          <p:nvPr>
            <p:ph idx="1"/>
          </p:nvPr>
        </p:nvSpPr>
        <p:spPr>
          <a:xfrm>
            <a:off x="397042" y="1864894"/>
            <a:ext cx="8229600" cy="4297363"/>
          </a:xfrm>
        </p:spPr>
        <p:txBody>
          <a:bodyPr/>
          <a:lstStyle/>
          <a:p>
            <a:pPr marL="0" indent="0">
              <a:spcBef>
                <a:spcPts val="100"/>
              </a:spcBef>
              <a:buNone/>
            </a:pPr>
            <a:r>
              <a:rPr lang="en-CA" u="sng" dirty="0" smtClean="0"/>
              <a:t>Registration – Current Program</a:t>
            </a:r>
          </a:p>
          <a:p>
            <a:pPr marL="0" indent="0">
              <a:spcBef>
                <a:spcPts val="100"/>
              </a:spcBef>
              <a:buNone/>
            </a:pPr>
            <a:endParaRPr lang="en-CA" dirty="0"/>
          </a:p>
          <a:p>
            <a:pPr>
              <a:spcBef>
                <a:spcPts val="100"/>
              </a:spcBef>
              <a:buFont typeface="Wingdings" panose="05000000000000000000" pitchFamily="2" charset="2"/>
              <a:buChar char="Ø"/>
            </a:pPr>
            <a:r>
              <a:rPr lang="en-CA" dirty="0" smtClean="0"/>
              <a:t>To </a:t>
            </a:r>
            <a:r>
              <a:rPr lang="en-CA" dirty="0"/>
              <a:t>register for PASS </a:t>
            </a:r>
            <a:r>
              <a:rPr lang="en-CA" dirty="0" smtClean="0"/>
              <a:t>courses  visit </a:t>
            </a:r>
            <a:r>
              <a:rPr lang="en-CA" dirty="0"/>
              <a:t>the PASS website: </a:t>
            </a:r>
            <a:r>
              <a:rPr lang="en-CA" dirty="0" smtClean="0"/>
              <a:t>passyourcpa.ca </a:t>
            </a:r>
            <a:r>
              <a:rPr lang="en-CA" dirty="0"/>
              <a:t>and register online</a:t>
            </a:r>
          </a:p>
          <a:p>
            <a:pPr>
              <a:spcBef>
                <a:spcPts val="100"/>
              </a:spcBef>
              <a:buFont typeface="Wingdings" panose="05000000000000000000" pitchFamily="2" charset="2"/>
              <a:buChar char="Ø"/>
            </a:pPr>
            <a:endParaRPr lang="en-CA" dirty="0"/>
          </a:p>
          <a:p>
            <a:pPr>
              <a:spcBef>
                <a:spcPts val="100"/>
              </a:spcBef>
              <a:buFont typeface="Wingdings" panose="05000000000000000000" pitchFamily="2" charset="2"/>
              <a:buChar char="Ø"/>
            </a:pPr>
            <a:r>
              <a:rPr lang="en-CA" dirty="0" smtClean="0"/>
              <a:t>Admission to courses is on a first come first serve basis so register as early as possible</a:t>
            </a:r>
          </a:p>
          <a:p>
            <a:pPr>
              <a:spcBef>
                <a:spcPts val="100"/>
              </a:spcBef>
              <a:buFont typeface="Wingdings" panose="05000000000000000000" pitchFamily="2" charset="2"/>
              <a:buChar char="Ø"/>
            </a:pPr>
            <a:endParaRPr lang="en-CA" dirty="0"/>
          </a:p>
          <a:p>
            <a:pPr>
              <a:spcBef>
                <a:spcPts val="100"/>
              </a:spcBef>
              <a:buFont typeface="Wingdings" panose="05000000000000000000" pitchFamily="2" charset="2"/>
              <a:buChar char="Ø"/>
            </a:pPr>
            <a:r>
              <a:rPr lang="en-CA" dirty="0" smtClean="0"/>
              <a:t>Not required to be registered with CPA Ontario before registering with PASS</a:t>
            </a:r>
          </a:p>
          <a:p>
            <a:pPr>
              <a:spcBef>
                <a:spcPts val="100"/>
              </a:spcBef>
              <a:buFont typeface="Wingdings" panose="05000000000000000000" pitchFamily="2" charset="2"/>
              <a:buChar char="Ø"/>
            </a:pPr>
            <a:endParaRPr lang="en-CA" dirty="0"/>
          </a:p>
          <a:p>
            <a:pPr>
              <a:spcBef>
                <a:spcPts val="100"/>
              </a:spcBef>
              <a:buFont typeface="Wingdings" panose="05000000000000000000" pitchFamily="2" charset="2"/>
              <a:buChar char="Ø"/>
            </a:pP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63</a:t>
            </a:fld>
            <a:endParaRPr lang="en-CA" dirty="0"/>
          </a:p>
        </p:txBody>
      </p:sp>
    </p:spTree>
    <p:extLst>
      <p:ext uri="{BB962C8B-B14F-4D97-AF65-F5344CB8AC3E}">
        <p14:creationId xmlns:p14="http://schemas.microsoft.com/office/powerpoint/2010/main" val="8817003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Contact Information</a:t>
            </a:r>
            <a:endParaRPr lang="en-CA" dirty="0"/>
          </a:p>
        </p:txBody>
      </p:sp>
      <p:sp>
        <p:nvSpPr>
          <p:cNvPr id="3" name="Content Placeholder 2"/>
          <p:cNvSpPr>
            <a:spLocks noGrp="1"/>
          </p:cNvSpPr>
          <p:nvPr>
            <p:ph idx="1"/>
          </p:nvPr>
        </p:nvSpPr>
        <p:spPr>
          <a:xfrm>
            <a:off x="397042" y="1864894"/>
            <a:ext cx="8229600" cy="4297363"/>
          </a:xfrm>
        </p:spPr>
        <p:txBody>
          <a:bodyPr/>
          <a:lstStyle/>
          <a:p>
            <a:pPr marL="0" indent="0">
              <a:spcBef>
                <a:spcPts val="100"/>
              </a:spcBef>
              <a:buNone/>
            </a:pPr>
            <a:r>
              <a:rPr lang="en-CA" u="sng" dirty="0" smtClean="0"/>
              <a:t>For Inquiries:</a:t>
            </a:r>
            <a:endParaRPr lang="en-CA" u="sng" dirty="0"/>
          </a:p>
          <a:p>
            <a:pPr marL="0" indent="0">
              <a:spcBef>
                <a:spcPts val="100"/>
              </a:spcBef>
              <a:buNone/>
            </a:pPr>
            <a:endParaRPr lang="en-CA" dirty="0"/>
          </a:p>
          <a:p>
            <a:pPr>
              <a:spcBef>
                <a:spcPts val="100"/>
              </a:spcBef>
              <a:buFont typeface="Wingdings" panose="05000000000000000000" pitchFamily="2" charset="2"/>
              <a:buChar char="Ø"/>
            </a:pPr>
            <a:r>
              <a:rPr lang="en-CA" dirty="0" smtClean="0"/>
              <a:t>Contact:	Michael Levi   	</a:t>
            </a:r>
            <a:r>
              <a:rPr lang="en-CA" dirty="0" smtClean="0">
                <a:hlinkClick r:id="rId3"/>
              </a:rPr>
              <a:t>mjlevi@passyourcpa.ca</a:t>
            </a:r>
            <a:r>
              <a:rPr lang="en-CA" dirty="0" smtClean="0"/>
              <a:t>   	416-224-9400</a:t>
            </a:r>
          </a:p>
          <a:p>
            <a:pPr>
              <a:spcBef>
                <a:spcPts val="100"/>
              </a:spcBef>
              <a:buFont typeface="Wingdings" panose="05000000000000000000" pitchFamily="2" charset="2"/>
              <a:buChar char="Ø"/>
            </a:pPr>
            <a:endParaRPr lang="en-CA" dirty="0"/>
          </a:p>
          <a:p>
            <a:pPr marL="1828800" lvl="4" indent="0">
              <a:spcBef>
                <a:spcPts val="100"/>
              </a:spcBef>
              <a:buNone/>
            </a:pPr>
            <a:r>
              <a:rPr lang="en-CA" dirty="0" smtClean="0"/>
              <a:t>Ira </a:t>
            </a:r>
            <a:r>
              <a:rPr lang="en-CA" dirty="0" err="1" smtClean="0"/>
              <a:t>Walfish</a:t>
            </a:r>
            <a:r>
              <a:rPr lang="en-CA" dirty="0" smtClean="0"/>
              <a:t> 	</a:t>
            </a:r>
            <a:r>
              <a:rPr lang="en-CA" dirty="0" smtClean="0">
                <a:hlinkClick r:id="rId4"/>
              </a:rPr>
              <a:t>iwalfish@passyourcpa.ca</a:t>
            </a:r>
            <a:r>
              <a:rPr lang="en-CA" dirty="0"/>
              <a:t>	</a:t>
            </a:r>
            <a:r>
              <a:rPr lang="en-CA" dirty="0" smtClean="0"/>
              <a:t>416-224-9929</a:t>
            </a:r>
          </a:p>
          <a:p>
            <a:pPr>
              <a:spcBef>
                <a:spcPts val="100"/>
              </a:spcBef>
              <a:buFont typeface="Wingdings" panose="05000000000000000000" pitchFamily="2" charset="2"/>
              <a:buChar char="Ø"/>
            </a:pP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64</a:t>
            </a:fld>
            <a:endParaRPr lang="en-CA" dirty="0"/>
          </a:p>
        </p:txBody>
      </p:sp>
      <p:sp>
        <p:nvSpPr>
          <p:cNvPr id="6" name="Rectangle 5"/>
          <p:cNvSpPr/>
          <p:nvPr/>
        </p:nvSpPr>
        <p:spPr>
          <a:xfrm>
            <a:off x="457200" y="2514600"/>
            <a:ext cx="7772400" cy="990600"/>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275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Twitter - @</a:t>
            </a:r>
            <a:r>
              <a:rPr lang="en-CA" dirty="0" err="1" smtClean="0"/>
              <a:t>pass_cpa</a:t>
            </a:r>
            <a:r>
              <a:rPr lang="en-CA" dirty="0" smtClean="0"/>
              <a:t> &amp; Blog</a:t>
            </a:r>
            <a:endParaRPr lang="en-CA" dirty="0"/>
          </a:p>
        </p:txBody>
      </p:sp>
      <p:sp>
        <p:nvSpPr>
          <p:cNvPr id="3" name="Content Placeholder 2"/>
          <p:cNvSpPr>
            <a:spLocks noGrp="1"/>
          </p:cNvSpPr>
          <p:nvPr>
            <p:ph idx="1"/>
          </p:nvPr>
        </p:nvSpPr>
        <p:spPr/>
        <p:txBody>
          <a:bodyPr/>
          <a:lstStyle/>
          <a:p>
            <a:pPr marL="0" indent="0">
              <a:buNone/>
            </a:pPr>
            <a:r>
              <a:rPr lang="en-CA" b="1" u="sng" dirty="0" smtClean="0"/>
              <a:t>Twitter</a:t>
            </a:r>
          </a:p>
          <a:p>
            <a:pPr marL="0" indent="0">
              <a:buNone/>
            </a:pPr>
            <a:endParaRPr lang="en-CA" dirty="0"/>
          </a:p>
          <a:p>
            <a:r>
              <a:rPr lang="en-CA" dirty="0" smtClean="0"/>
              <a:t>Follow us on twitter: @</a:t>
            </a:r>
            <a:r>
              <a:rPr lang="en-CA" dirty="0" err="1" smtClean="0"/>
              <a:t>pass_cpa</a:t>
            </a:r>
            <a:endParaRPr lang="en-CA" dirty="0" smtClean="0"/>
          </a:p>
          <a:p>
            <a:endParaRPr lang="en-CA" dirty="0"/>
          </a:p>
          <a:p>
            <a:r>
              <a:rPr lang="en-CA" dirty="0" smtClean="0"/>
              <a:t>We will be regularly updating you with new developments / course specific issues</a:t>
            </a:r>
          </a:p>
          <a:p>
            <a:endParaRPr lang="en-CA" dirty="0"/>
          </a:p>
          <a:p>
            <a:pPr marL="0" indent="0">
              <a:buNone/>
            </a:pPr>
            <a:r>
              <a:rPr lang="en-CA" b="1" u="sng" dirty="0"/>
              <a:t>PASS Your CPA Blog</a:t>
            </a:r>
          </a:p>
          <a:p>
            <a:pPr marL="0" indent="0">
              <a:buNone/>
            </a:pPr>
            <a:endParaRPr lang="en-CA" dirty="0"/>
          </a:p>
          <a:p>
            <a:r>
              <a:rPr lang="en-CA" dirty="0"/>
              <a:t>Join the conversation on our website, </a:t>
            </a:r>
            <a:r>
              <a:rPr lang="en-CA" dirty="0" err="1"/>
              <a:t>passyourcpa</a:t>
            </a:r>
            <a:r>
              <a:rPr lang="en-CA" dirty="0"/>
              <a:t> blog</a:t>
            </a:r>
          </a:p>
          <a:p>
            <a:endParaRPr lang="en-CA" dirty="0"/>
          </a:p>
          <a:p>
            <a:r>
              <a:rPr lang="en-CA" dirty="0"/>
              <a:t>Read about current developments and concerns of students</a:t>
            </a:r>
          </a:p>
          <a:p>
            <a:endParaRPr lang="en-CA" dirty="0"/>
          </a:p>
        </p:txBody>
      </p:sp>
      <p:sp>
        <p:nvSpPr>
          <p:cNvPr id="4" name="Footer Placeholder 3"/>
          <p:cNvSpPr>
            <a:spLocks noGrp="1"/>
          </p:cNvSpPr>
          <p:nvPr>
            <p:ph type="ftr" sz="quarter" idx="4294967295"/>
          </p:nvPr>
        </p:nvSpPr>
        <p:spPr>
          <a:xfrm>
            <a:off x="3124200" y="6305550"/>
            <a:ext cx="2895600" cy="476250"/>
          </a:xfrm>
        </p:spPr>
        <p:txBody>
          <a:bodyPr/>
          <a:lstStyle/>
          <a:p>
            <a:endParaRPr lang="en-CA" dirty="0" smtClean="0"/>
          </a:p>
        </p:txBody>
      </p:sp>
      <p:sp>
        <p:nvSpPr>
          <p:cNvPr id="5" name="Slide Number Placeholder 4"/>
          <p:cNvSpPr>
            <a:spLocks noGrp="1"/>
          </p:cNvSpPr>
          <p:nvPr>
            <p:ph type="sldNum" sz="quarter" idx="12"/>
          </p:nvPr>
        </p:nvSpPr>
        <p:spPr/>
        <p:txBody>
          <a:bodyPr/>
          <a:lstStyle/>
          <a:p>
            <a:fld id="{D7AE4CA3-CCCA-4807-B2B8-0039260C33F6}" type="slidenum">
              <a:rPr lang="en-CA" smtClean="0"/>
              <a:pPr/>
              <a:t>65</a:t>
            </a:fld>
            <a:endParaRPr lang="en-CA" dirty="0"/>
          </a:p>
        </p:txBody>
      </p:sp>
    </p:spTree>
    <p:extLst>
      <p:ext uri="{BB962C8B-B14F-4D97-AF65-F5344CB8AC3E}">
        <p14:creationId xmlns:p14="http://schemas.microsoft.com/office/powerpoint/2010/main" val="2371364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CPA Qualification System</a:t>
            </a:r>
            <a:br>
              <a:rPr lang="en-CA" dirty="0" smtClean="0"/>
            </a:br>
            <a:r>
              <a:rPr lang="en-CA" dirty="0"/>
              <a:t>	</a:t>
            </a:r>
            <a:r>
              <a:rPr lang="en-CA" dirty="0" smtClean="0"/>
              <a:t>Summary of </a:t>
            </a:r>
            <a:r>
              <a:rPr lang="en-CA" dirty="0" smtClean="0"/>
              <a:t>Program (cont.)</a:t>
            </a:r>
            <a:endParaRPr lang="en-CA" dirty="0"/>
          </a:p>
        </p:txBody>
      </p:sp>
      <p:sp>
        <p:nvSpPr>
          <p:cNvPr id="3" name="Content Placeholder 2"/>
          <p:cNvSpPr>
            <a:spLocks noGrp="1"/>
          </p:cNvSpPr>
          <p:nvPr>
            <p:ph idx="1"/>
          </p:nvPr>
        </p:nvSpPr>
        <p:spPr/>
        <p:txBody>
          <a:bodyPr/>
          <a:lstStyle/>
          <a:p>
            <a:pPr>
              <a:spcBef>
                <a:spcPts val="0"/>
              </a:spcBef>
              <a:buFont typeface="Wingdings" panose="05000000000000000000" pitchFamily="2" charset="2"/>
              <a:buChar char="Ø"/>
            </a:pPr>
            <a:r>
              <a:rPr lang="en-CA" dirty="0" smtClean="0"/>
              <a:t>Challenge </a:t>
            </a:r>
            <a:r>
              <a:rPr lang="en-CA" dirty="0"/>
              <a:t>exams offered only for Tax and Assurance E</a:t>
            </a:r>
            <a:r>
              <a:rPr lang="en-CA" dirty="0" smtClean="0"/>
              <a:t>lectives – if you wish to take other Electives would need to do the program over 2 years and take the respective Elective </a:t>
            </a:r>
            <a:r>
              <a:rPr lang="en-CA" dirty="0" smtClean="0"/>
              <a:t>Modules</a:t>
            </a:r>
            <a:endParaRPr lang="en-CA" dirty="0" smtClean="0"/>
          </a:p>
          <a:p>
            <a:pPr>
              <a:spcBef>
                <a:spcPts val="0"/>
              </a:spcBef>
              <a:buFont typeface="Wingdings" panose="05000000000000000000" pitchFamily="2" charset="2"/>
              <a:buChar char="Ø"/>
            </a:pPr>
            <a:endParaRPr lang="en-CA" dirty="0"/>
          </a:p>
          <a:p>
            <a:pPr>
              <a:spcBef>
                <a:spcPts val="0"/>
              </a:spcBef>
              <a:buFont typeface="Wingdings" panose="05000000000000000000" pitchFamily="2" charset="2"/>
              <a:buChar char="Ø"/>
            </a:pPr>
            <a:r>
              <a:rPr lang="en-CA" dirty="0" smtClean="0"/>
              <a:t>After passing Challenge Exams you would go directly to </a:t>
            </a:r>
            <a:r>
              <a:rPr lang="en-CA" dirty="0"/>
              <a:t>Capstone Integrative Module </a:t>
            </a:r>
            <a:r>
              <a:rPr lang="en-CA" dirty="0" smtClean="0"/>
              <a:t>(Capstone 1) and then the Capstone </a:t>
            </a:r>
            <a:r>
              <a:rPr lang="en-CA" dirty="0"/>
              <a:t>Evaluation Preparation </a:t>
            </a:r>
            <a:r>
              <a:rPr lang="en-CA" dirty="0" smtClean="0"/>
              <a:t>(Capstone 2)</a:t>
            </a:r>
          </a:p>
          <a:p>
            <a:pPr>
              <a:spcBef>
                <a:spcPts val="0"/>
              </a:spcBef>
              <a:buFont typeface="Wingdings" panose="05000000000000000000" pitchFamily="2" charset="2"/>
              <a:buChar char="Ø"/>
            </a:pPr>
            <a:endParaRPr lang="en-CA" dirty="0"/>
          </a:p>
          <a:p>
            <a:pPr>
              <a:spcBef>
                <a:spcPts val="0"/>
              </a:spcBef>
              <a:buFont typeface="Wingdings" panose="05000000000000000000" pitchFamily="2" charset="2"/>
              <a:buChar char="Ø"/>
            </a:pPr>
            <a:r>
              <a:rPr lang="en-CA" dirty="0" smtClean="0"/>
              <a:t>In some universities possible to do Accredited Program (Diploma Program) in place of Modules/Capstones</a:t>
            </a:r>
          </a:p>
          <a:p>
            <a:pPr>
              <a:spcBef>
                <a:spcPts val="0"/>
              </a:spcBef>
              <a:buFont typeface="Wingdings" panose="05000000000000000000" pitchFamily="2" charset="2"/>
              <a:buChar char="Ø"/>
            </a:pPr>
            <a:endParaRPr lang="en-CA" dirty="0"/>
          </a:p>
          <a:p>
            <a:pPr>
              <a:spcBef>
                <a:spcPts val="0"/>
              </a:spcBef>
              <a:buFont typeface="Wingdings" panose="05000000000000000000" pitchFamily="2" charset="2"/>
              <a:buChar char="Ø"/>
            </a:pPr>
            <a:r>
              <a:rPr lang="en-CA" dirty="0"/>
              <a:t>Final step is writing and passing </a:t>
            </a:r>
            <a:r>
              <a:rPr lang="en-CA" dirty="0" smtClean="0"/>
              <a:t>2017 CFE</a:t>
            </a:r>
            <a:endParaRPr lang="en-CA" dirty="0"/>
          </a:p>
          <a:p>
            <a:pPr>
              <a:spcBef>
                <a:spcPts val="0"/>
              </a:spcBef>
              <a:buFont typeface="Wingdings" panose="05000000000000000000" pitchFamily="2" charset="2"/>
              <a:buChar char="Ø"/>
            </a:pPr>
            <a:endParaRPr lang="en-CA" dirty="0"/>
          </a:p>
          <a:p>
            <a:pPr>
              <a:spcBef>
                <a:spcPts val="0"/>
              </a:spcBef>
              <a:buFont typeface="Wingdings" panose="05000000000000000000" pitchFamily="2" charset="2"/>
              <a:buChar char="Ø"/>
            </a:pPr>
            <a:endParaRPr lang="en-CA" dirty="0" smtClean="0"/>
          </a:p>
          <a:p>
            <a:pPr>
              <a:spcBef>
                <a:spcPts val="0"/>
              </a:spcBef>
              <a:buFont typeface="Wingdings" panose="05000000000000000000" pitchFamily="2" charset="2"/>
              <a:buChar char="Ø"/>
            </a:pPr>
            <a:endParaRPr lang="en-CA" dirty="0" smtClean="0"/>
          </a:p>
          <a:p>
            <a:pPr>
              <a:spcBef>
                <a:spcPts val="0"/>
              </a:spcBef>
              <a:buFont typeface="Wingdings" panose="05000000000000000000" pitchFamily="2" charset="2"/>
              <a:buChar char="Ø"/>
            </a:pPr>
            <a:endParaRPr lang="en-CA" dirty="0"/>
          </a:p>
          <a:p>
            <a:pPr>
              <a:buFont typeface="Wingdings" panose="05000000000000000000" pitchFamily="2" charset="2"/>
              <a:buChar char="Ø"/>
            </a:pPr>
            <a:endParaRPr lang="en-CA" dirty="0"/>
          </a:p>
          <a:p>
            <a:pPr>
              <a:buFont typeface="Wingdings" panose="05000000000000000000" pitchFamily="2" charset="2"/>
              <a:buChar char="Ø"/>
            </a:pPr>
            <a:endParaRPr lang="en-CA" dirty="0"/>
          </a:p>
          <a:p>
            <a:pPr>
              <a:buFont typeface="Wingdings" panose="05000000000000000000" pitchFamily="2" charset="2"/>
              <a:buChar char="Ø"/>
            </a:pP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7</a:t>
            </a:fld>
            <a:endParaRPr lang="en-CA" dirty="0"/>
          </a:p>
        </p:txBody>
      </p:sp>
    </p:spTree>
    <p:extLst>
      <p:ext uri="{BB962C8B-B14F-4D97-AF65-F5344CB8AC3E}">
        <p14:creationId xmlns:p14="http://schemas.microsoft.com/office/powerpoint/2010/main" val="2731536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Capstone 1</a:t>
            </a:r>
          </a:p>
        </p:txBody>
      </p:sp>
      <p:sp>
        <p:nvSpPr>
          <p:cNvPr id="3" name="Content Placeholder 2"/>
          <p:cNvSpPr>
            <a:spLocks noGrp="1"/>
          </p:cNvSpPr>
          <p:nvPr>
            <p:ph idx="1"/>
          </p:nvPr>
        </p:nvSpPr>
        <p:spPr/>
        <p:txBody>
          <a:bodyPr/>
          <a:lstStyle/>
          <a:p>
            <a:pPr>
              <a:spcBef>
                <a:spcPts val="0"/>
              </a:spcBef>
              <a:buFont typeface="Wingdings" panose="05000000000000000000" pitchFamily="2" charset="2"/>
              <a:buChar char="Ø"/>
            </a:pPr>
            <a:r>
              <a:rPr lang="en-CA" dirty="0"/>
              <a:t>Main focus of Capstone 1 is business case which students work on as a </a:t>
            </a:r>
            <a:r>
              <a:rPr lang="en-CA" dirty="0" smtClean="0"/>
              <a:t>group</a:t>
            </a:r>
          </a:p>
          <a:p>
            <a:pPr>
              <a:spcBef>
                <a:spcPts val="0"/>
              </a:spcBef>
              <a:buFont typeface="Wingdings" panose="05000000000000000000" pitchFamily="2" charset="2"/>
              <a:buChar char="Ø"/>
            </a:pPr>
            <a:endParaRPr lang="en-CA" dirty="0"/>
          </a:p>
          <a:p>
            <a:pPr>
              <a:spcBef>
                <a:spcPts val="0"/>
              </a:spcBef>
              <a:buFont typeface="Wingdings" panose="05000000000000000000" pitchFamily="2" charset="2"/>
              <a:buChar char="Ø"/>
            </a:pPr>
            <a:r>
              <a:rPr lang="en-CA" dirty="0" smtClean="0"/>
              <a:t>Capstone 1 also prepares </a:t>
            </a:r>
            <a:r>
              <a:rPr lang="en-CA" dirty="0"/>
              <a:t>candidates for the Common Final </a:t>
            </a:r>
            <a:r>
              <a:rPr lang="en-CA" dirty="0" smtClean="0"/>
              <a:t>Examination (CFE), </a:t>
            </a:r>
            <a:r>
              <a:rPr lang="en-CA" dirty="0"/>
              <a:t>particularly Day </a:t>
            </a:r>
            <a:r>
              <a:rPr lang="en-CA" dirty="0" smtClean="0"/>
              <a:t>1, which </a:t>
            </a:r>
            <a:r>
              <a:rPr lang="en-CA" dirty="0"/>
              <a:t>will draw on both the content and the skills developed in Capstone </a:t>
            </a:r>
            <a:r>
              <a:rPr lang="en-CA" dirty="0" smtClean="0"/>
              <a:t>1</a:t>
            </a:r>
          </a:p>
          <a:p>
            <a:pPr>
              <a:spcBef>
                <a:spcPts val="0"/>
              </a:spcBef>
              <a:buFont typeface="Wingdings" panose="05000000000000000000" pitchFamily="2" charset="2"/>
              <a:buChar char="Ø"/>
            </a:pPr>
            <a:endParaRPr lang="en-CA" dirty="0"/>
          </a:p>
          <a:p>
            <a:pPr>
              <a:spcBef>
                <a:spcPts val="0"/>
              </a:spcBef>
              <a:buFont typeface="Wingdings" panose="05000000000000000000" pitchFamily="2" charset="2"/>
              <a:buChar char="Ø"/>
            </a:pPr>
            <a:r>
              <a:rPr lang="en-CA" dirty="0" smtClean="0"/>
              <a:t>Key </a:t>
            </a:r>
            <a:r>
              <a:rPr lang="en-CA" dirty="0"/>
              <a:t>aspects of Capstone 1 include:</a:t>
            </a:r>
          </a:p>
          <a:p>
            <a:pPr marL="901700" indent="-541338">
              <a:spcBef>
                <a:spcPts val="0"/>
              </a:spcBef>
              <a:buFont typeface="Wingdings" panose="05000000000000000000" pitchFamily="2" charset="2"/>
              <a:buChar char="Ø"/>
            </a:pPr>
            <a:r>
              <a:rPr lang="en-CA" dirty="0" smtClean="0"/>
              <a:t>A </a:t>
            </a:r>
            <a:r>
              <a:rPr lang="en-CA" dirty="0"/>
              <a:t>significant written report that simulates a report to a board of </a:t>
            </a:r>
            <a:r>
              <a:rPr lang="en-CA" dirty="0" smtClean="0"/>
              <a:t>directors or </a:t>
            </a:r>
            <a:r>
              <a:rPr lang="en-CA" dirty="0"/>
              <a:t>team of senior executives</a:t>
            </a:r>
          </a:p>
          <a:p>
            <a:pPr marL="901700" indent="-541338">
              <a:spcBef>
                <a:spcPts val="0"/>
              </a:spcBef>
              <a:buFont typeface="Wingdings" panose="05000000000000000000" pitchFamily="2" charset="2"/>
              <a:buChar char="Ø"/>
            </a:pPr>
            <a:r>
              <a:rPr lang="en-CA" dirty="0" smtClean="0"/>
              <a:t>An </a:t>
            </a:r>
            <a:r>
              <a:rPr lang="en-CA" dirty="0"/>
              <a:t>oral team presentation that simulates a presentation to a board or </a:t>
            </a:r>
            <a:r>
              <a:rPr lang="en-CA" dirty="0" smtClean="0"/>
              <a:t>team of </a:t>
            </a:r>
            <a:r>
              <a:rPr lang="en-CA" dirty="0"/>
              <a:t>senior executives</a:t>
            </a:r>
          </a:p>
          <a:p>
            <a:pPr marL="901700" indent="-541338">
              <a:spcBef>
                <a:spcPts val="0"/>
              </a:spcBef>
              <a:buFont typeface="Wingdings" panose="05000000000000000000" pitchFamily="2" charset="2"/>
              <a:buChar char="Ø"/>
            </a:pPr>
            <a:r>
              <a:rPr lang="en-CA" dirty="0" smtClean="0"/>
              <a:t>Structured time </a:t>
            </a:r>
            <a:r>
              <a:rPr lang="en-CA" dirty="0"/>
              <a:t>for questions and answers that simulates a question </a:t>
            </a:r>
            <a:r>
              <a:rPr lang="en-CA" dirty="0" smtClean="0"/>
              <a:t>period from </a:t>
            </a:r>
            <a:r>
              <a:rPr lang="en-CA" dirty="0"/>
              <a:t>a board or team of senior </a:t>
            </a:r>
            <a:r>
              <a:rPr lang="en-CA" dirty="0" smtClean="0"/>
              <a:t>executives</a:t>
            </a: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8</a:t>
            </a:fld>
            <a:endParaRPr lang="en-CA" dirty="0"/>
          </a:p>
        </p:txBody>
      </p:sp>
    </p:spTree>
    <p:extLst>
      <p:ext uri="{BB962C8B-B14F-4D97-AF65-F5344CB8AC3E}">
        <p14:creationId xmlns:p14="http://schemas.microsoft.com/office/powerpoint/2010/main" val="1561163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Capstone 1 (continued)</a:t>
            </a:r>
            <a:endParaRPr lang="en-CA"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CA" dirty="0" smtClean="0"/>
              <a:t>Will start with a two day weekend workshop which will </a:t>
            </a:r>
            <a:r>
              <a:rPr lang="en-CA" dirty="0"/>
              <a:t>provide an </a:t>
            </a:r>
            <a:r>
              <a:rPr lang="en-CA" dirty="0" smtClean="0"/>
              <a:t>opportunity for </a:t>
            </a:r>
            <a:r>
              <a:rPr lang="en-CA" dirty="0"/>
              <a:t>team members to meet each other, develop team agreements, </a:t>
            </a:r>
            <a:r>
              <a:rPr lang="en-CA" dirty="0" smtClean="0"/>
              <a:t>practice presentation </a:t>
            </a:r>
            <a:r>
              <a:rPr lang="en-CA" dirty="0"/>
              <a:t>skills, and develop an action plan for completing the </a:t>
            </a:r>
            <a:r>
              <a:rPr lang="en-CA" dirty="0" smtClean="0"/>
              <a:t>learning activities </a:t>
            </a:r>
            <a:r>
              <a:rPr lang="en-CA" dirty="0"/>
              <a:t>required during the </a:t>
            </a:r>
            <a:r>
              <a:rPr lang="en-CA" dirty="0" smtClean="0"/>
              <a:t>module</a:t>
            </a:r>
          </a:p>
          <a:p>
            <a:endParaRPr lang="en-CA" dirty="0"/>
          </a:p>
          <a:p>
            <a:pPr>
              <a:buFont typeface="Wingdings" panose="05000000000000000000" pitchFamily="2" charset="2"/>
              <a:buChar char="Ø"/>
            </a:pPr>
            <a:r>
              <a:rPr lang="en-CA" dirty="0" smtClean="0"/>
              <a:t>Should </a:t>
            </a:r>
            <a:r>
              <a:rPr lang="en-CA" dirty="0"/>
              <a:t>require </a:t>
            </a:r>
            <a:r>
              <a:rPr lang="en-CA" dirty="0" smtClean="0"/>
              <a:t>between 10-15 </a:t>
            </a:r>
            <a:r>
              <a:rPr lang="en-CA" dirty="0"/>
              <a:t>hours of structured learning time per week for each candidate</a:t>
            </a:r>
            <a:endParaRPr lang="en-CA" dirty="0" smtClean="0"/>
          </a:p>
          <a:p>
            <a:pPr>
              <a:buFont typeface="Wingdings" panose="05000000000000000000" pitchFamily="2" charset="2"/>
              <a:buChar char="Ø"/>
            </a:pPr>
            <a:endParaRPr lang="en-CA" dirty="0"/>
          </a:p>
          <a:p>
            <a:pPr>
              <a:buFont typeface="Wingdings" panose="05000000000000000000" pitchFamily="2" charset="2"/>
              <a:buChar char="Ø"/>
            </a:pPr>
            <a:r>
              <a:rPr lang="en-CA" dirty="0" smtClean="0"/>
              <a:t>Need to submit report and make presentation as a group</a:t>
            </a:r>
          </a:p>
          <a:p>
            <a:pPr>
              <a:buFont typeface="Wingdings" panose="05000000000000000000" pitchFamily="2" charset="2"/>
              <a:buChar char="Ø"/>
            </a:pPr>
            <a:endParaRPr lang="en-CA" dirty="0"/>
          </a:p>
          <a:p>
            <a:pPr>
              <a:buFont typeface="Wingdings" panose="05000000000000000000" pitchFamily="2" charset="2"/>
              <a:buChar char="Ø"/>
            </a:pPr>
            <a:r>
              <a:rPr lang="en-CA" dirty="0"/>
              <a:t>Pass rate not disclosed but assumed very </a:t>
            </a:r>
            <a:r>
              <a:rPr lang="en-CA" dirty="0" smtClean="0"/>
              <a:t>high – </a:t>
            </a:r>
            <a:r>
              <a:rPr lang="en-CA" dirty="0" smtClean="0"/>
              <a:t>possible to fail as a group or individual student could fail if work not performed</a:t>
            </a:r>
          </a:p>
          <a:p>
            <a:endParaRPr lang="en-CA" dirty="0"/>
          </a:p>
          <a:p>
            <a:pPr marL="0" indent="0">
              <a:buNone/>
            </a:pPr>
            <a:endParaRPr lang="en-CA" dirty="0"/>
          </a:p>
        </p:txBody>
      </p:sp>
      <p:sp>
        <p:nvSpPr>
          <p:cNvPr id="5" name="Slide Number Placeholder 4"/>
          <p:cNvSpPr>
            <a:spLocks noGrp="1"/>
          </p:cNvSpPr>
          <p:nvPr>
            <p:ph type="sldNum" sz="quarter" idx="12"/>
          </p:nvPr>
        </p:nvSpPr>
        <p:spPr/>
        <p:txBody>
          <a:bodyPr/>
          <a:lstStyle/>
          <a:p>
            <a:fld id="{D7AE4CA3-CCCA-4807-B2B8-0039260C33F6}" type="slidenum">
              <a:rPr lang="en-CA" smtClean="0"/>
              <a:pPr/>
              <a:t>9</a:t>
            </a:fld>
            <a:endParaRPr lang="en-CA" dirty="0"/>
          </a:p>
        </p:txBody>
      </p:sp>
    </p:spTree>
    <p:extLst>
      <p:ext uri="{BB962C8B-B14F-4D97-AF65-F5344CB8AC3E}">
        <p14:creationId xmlns:p14="http://schemas.microsoft.com/office/powerpoint/2010/main" val="2214365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29700</TotalTime>
  <Words>2984</Words>
  <Application>Microsoft Office PowerPoint</Application>
  <PresentationFormat>On-screen Show (4:3)</PresentationFormat>
  <Paragraphs>710</Paragraphs>
  <Slides>65</Slides>
  <Notes>62</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Default Design</vt:lpstr>
      <vt:lpstr>PowerPoint Presentation</vt:lpstr>
      <vt:lpstr>Agenda</vt:lpstr>
      <vt:lpstr>Session Purpose</vt:lpstr>
      <vt:lpstr>PART 1 – CPA PROGRAM</vt:lpstr>
      <vt:lpstr>PowerPoint Presentation</vt:lpstr>
      <vt:lpstr>CPA Qualification System  Summary of Program</vt:lpstr>
      <vt:lpstr>CPA Qualification System  Summary of Program (cont.)</vt:lpstr>
      <vt:lpstr>Capstone 1</vt:lpstr>
      <vt:lpstr>Capstone 1 (continued)</vt:lpstr>
      <vt:lpstr>Capstone 2</vt:lpstr>
      <vt:lpstr>Capstone 2 (continued)</vt:lpstr>
      <vt:lpstr>Description of CFE</vt:lpstr>
      <vt:lpstr>Description of CFE (continued)</vt:lpstr>
      <vt:lpstr>PowerPoint Presentation</vt:lpstr>
      <vt:lpstr>Deciding which Path to Take</vt:lpstr>
      <vt:lpstr>Deciding which Path to Take (continued)</vt:lpstr>
      <vt:lpstr>Deciding which Path to Take (continued)</vt:lpstr>
      <vt:lpstr>Deciding which Path to Take (continued)</vt:lpstr>
      <vt:lpstr>Deciding which Path to Take (continued)</vt:lpstr>
      <vt:lpstr>Deciding which Path to Take (continued)</vt:lpstr>
      <vt:lpstr>Deciding which Path to Take (continued)</vt:lpstr>
      <vt:lpstr>Deciding which Path to Take (continued)</vt:lpstr>
      <vt:lpstr>Information Session</vt:lpstr>
      <vt:lpstr>Blue Print – Core 1 and 2</vt:lpstr>
      <vt:lpstr>Blue Print – Core 1 and 2 (continued)</vt:lpstr>
      <vt:lpstr>Blue Print - Assurance Elective</vt:lpstr>
      <vt:lpstr>Blue Print – Assurance Elective (continued)</vt:lpstr>
      <vt:lpstr>Blue Print - Taxation Elective</vt:lpstr>
      <vt:lpstr>Blue Print – Taxation Elective (continued)</vt:lpstr>
      <vt:lpstr>Blue Print - Finance Elective</vt:lpstr>
      <vt:lpstr>Blue Print – Finance Elective (continued)</vt:lpstr>
      <vt:lpstr>Blue Print – Performance Management Elective</vt:lpstr>
      <vt:lpstr>Blue Print – Performance Management Elective (continued)</vt:lpstr>
      <vt:lpstr>Information Session</vt:lpstr>
      <vt:lpstr>Upcoming Exam Dates </vt:lpstr>
      <vt:lpstr>Information Session</vt:lpstr>
      <vt:lpstr>Preparing for the Exams</vt:lpstr>
      <vt:lpstr>Preparing for the Exams (continued)</vt:lpstr>
      <vt:lpstr>Deciding When to Write</vt:lpstr>
      <vt:lpstr>Deciding When to Write (continued)</vt:lpstr>
      <vt:lpstr>Deciding When to Write (continued)</vt:lpstr>
      <vt:lpstr>PART 2 – PASS PROGRAM</vt:lpstr>
      <vt:lpstr>Who is PASS?</vt:lpstr>
      <vt:lpstr>Information Session</vt:lpstr>
      <vt:lpstr>CPA PASS Program</vt:lpstr>
      <vt:lpstr>Course for Challenge Exams</vt:lpstr>
      <vt:lpstr>Course for Challenge Exams (continued)</vt:lpstr>
      <vt:lpstr>Course for Challenge Exams (continued)</vt:lpstr>
      <vt:lpstr>Resources for Students Taking Modules</vt:lpstr>
      <vt:lpstr>Resources for Students Taking Modules</vt:lpstr>
      <vt:lpstr>Resources for Students Taking Accredited/Diploma Program</vt:lpstr>
      <vt:lpstr>Resources for Students Taking Accredited/Diploma Program (cont.)</vt:lpstr>
      <vt:lpstr>PASS Courses for CFE</vt:lpstr>
      <vt:lpstr>Courses for CFE (continued)</vt:lpstr>
      <vt:lpstr>Courses for CFE (continued)</vt:lpstr>
      <vt:lpstr>Courses for CFE (continued)</vt:lpstr>
      <vt:lpstr>Courses for CFE (continued)</vt:lpstr>
      <vt:lpstr>Courses for CFE (continued)</vt:lpstr>
      <vt:lpstr>Courses for CFE (continued)</vt:lpstr>
      <vt:lpstr>Courses for CFE (continued)</vt:lpstr>
      <vt:lpstr>Courses for CFE (continued)</vt:lpstr>
      <vt:lpstr>Courses for CFE (continued)</vt:lpstr>
      <vt:lpstr>Registration for PASS Programs </vt:lpstr>
      <vt:lpstr>Contact Information</vt:lpstr>
      <vt:lpstr>Twitter - @pass_cpa &amp; Blog</vt:lpstr>
    </vt:vector>
  </TitlesOfParts>
  <Company>Government of Ontario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Florence Tran</dc:creator>
  <cp:lastModifiedBy>Ira</cp:lastModifiedBy>
  <cp:revision>284</cp:revision>
  <cp:lastPrinted>2016-10-14T16:13:02Z</cp:lastPrinted>
  <dcterms:created xsi:type="dcterms:W3CDTF">2012-01-27T23:23:08Z</dcterms:created>
  <dcterms:modified xsi:type="dcterms:W3CDTF">2016-10-26T19:21:34Z</dcterms:modified>
</cp:coreProperties>
</file>